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3" r:id="rId3"/>
    <p:sldId id="257" r:id="rId4"/>
    <p:sldId id="294" r:id="rId5"/>
    <p:sldId id="287" r:id="rId6"/>
    <p:sldId id="288" r:id="rId7"/>
    <p:sldId id="290" r:id="rId8"/>
    <p:sldId id="291" r:id="rId9"/>
    <p:sldId id="284" r:id="rId10"/>
    <p:sldId id="286" r:id="rId11"/>
    <p:sldId id="280" r:id="rId12"/>
  </p:sldIdLst>
  <p:sldSz cx="9144000" cy="6858000" type="screen4x3"/>
  <p:notesSz cx="10020300" cy="6888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22"/>
    <a:srgbClr val="007A37"/>
    <a:srgbClr val="53682A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206" autoAdjust="0"/>
    <p:restoredTop sz="94660"/>
  </p:normalViewPr>
  <p:slideViewPr>
    <p:cSldViewPr>
      <p:cViewPr>
        <p:scale>
          <a:sx n="75" d="100"/>
          <a:sy n="75" d="100"/>
        </p:scale>
        <p:origin x="-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2582" cy="344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6025" y="0"/>
            <a:ext cx="4342582" cy="344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F62A5-3967-4E85-A40C-62DE3C1320AB}" type="datetimeFigureOut">
              <a:rPr lang="en-US" smtClean="0"/>
              <a:pPr/>
              <a:t>1/20/2008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543293"/>
            <a:ext cx="4342582" cy="343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6025" y="6543293"/>
            <a:ext cx="4342582" cy="343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C0CAA-008D-4E68-87D4-9EDA96E10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6431" y="0"/>
            <a:ext cx="4342130" cy="344408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503B094-E437-45D8-B08B-DE3950ED4614}" type="datetimeFigureOut">
              <a:rPr lang="en-US" smtClean="0"/>
              <a:pPr/>
              <a:t>1/20/2008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9300" y="517525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031" y="3271878"/>
            <a:ext cx="8016240" cy="309967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2161"/>
            <a:ext cx="4342130" cy="344408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6431" y="6542161"/>
            <a:ext cx="4342130" cy="344408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0460BFD-CDA8-4A76-B0DB-21ABDF820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4644" y="749934"/>
            <a:ext cx="7474711" cy="270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757" y="1136332"/>
            <a:ext cx="8086725" cy="3446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1/20/2008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895600" y="3336999"/>
            <a:ext cx="32766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>
                <a:solidFill>
                  <a:srgbClr val="006600"/>
                </a:solidFill>
                <a:latin typeface="Arial"/>
                <a:cs typeface="Arial"/>
              </a:rPr>
              <a:t>Palembang</a:t>
            </a:r>
            <a:r>
              <a:rPr sz="2000" b="1" spc="-25" smtClean="0">
                <a:solidFill>
                  <a:srgbClr val="006600"/>
                </a:solidFill>
                <a:latin typeface="Arial"/>
                <a:cs typeface="Arial"/>
              </a:rPr>
              <a:t>, 29 Juni 2021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828800"/>
            <a:ext cx="8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Sharing </a:t>
            </a:r>
            <a:r>
              <a:rPr lang="en-US" sz="32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Pengalaman</a:t>
            </a:r>
            <a:r>
              <a:rPr lang="en-US" sz="32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Terhadap</a:t>
            </a:r>
            <a:r>
              <a:rPr lang="en-US" sz="32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Penerimaan</a:t>
            </a:r>
            <a:r>
              <a:rPr lang="en-US" sz="32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Mahasiswa</a:t>
            </a:r>
            <a:r>
              <a:rPr lang="en-US" sz="32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Magang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1066800"/>
            <a:ext cx="7543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Kendala </a:t>
            </a:r>
            <a:r>
              <a:rPr lang="en-US" sz="2800" b="1" i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i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Tantangan</a:t>
            </a:r>
            <a:endParaRPr sz="2800" i="1">
              <a:solidFill>
                <a:srgbClr val="007A37"/>
              </a:solidFill>
              <a:latin typeface="Tahoma"/>
              <a:cs typeface="Tahom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9050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b="1" dirty="0" smtClean="0">
                <a:solidFill>
                  <a:srgbClr val="004C22"/>
                </a:solidFill>
              </a:rPr>
              <a:t>Di dunia perbankan bersifat prudential atau prinsip kehatian-hatian, termasuk larangan menyampaikan data terkait nasabah dan simpanannya.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32766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000" b="1" dirty="0" smtClean="0">
                <a:solidFill>
                  <a:srgbClr val="004C22"/>
                </a:solidFill>
              </a:rPr>
              <a:t>Pasal 40 UU No. 10/1998 Tentang Perbankan yang mengatur tentang kerahasiaan bank adalah ketentuan kerahasiaan bank dimaksudkan untuk lebih meningkatkan tingkat kepercayaan masyarakat terhadap dunia perbankan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1028" y="1988997"/>
            <a:ext cx="6101956" cy="2880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3694" b="17820"/>
          <a:stretch>
            <a:fillRect/>
          </a:stretch>
        </p:blipFill>
        <p:spPr bwMode="auto">
          <a:xfrm>
            <a:off x="3810000" y="838200"/>
            <a:ext cx="1752600" cy="2467254"/>
          </a:xfrm>
          <a:prstGeom prst="rect">
            <a:avLst/>
          </a:prstGeom>
          <a:ln w="88900" cap="sq" cmpd="thickThin">
            <a:solidFill>
              <a:srgbClr val="004C2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905000" y="3962401"/>
            <a:ext cx="5638800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 algn="l">
              <a:spcBef>
                <a:spcPts val="0"/>
              </a:spcBef>
              <a:defRPr/>
            </a:pP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Nama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	 :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Irwan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Antony S</a:t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TTL	 : Palembang, 27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Juni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1972</a:t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400" b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Status	 : </a:t>
            </a:r>
            <a:r>
              <a:rPr lang="en-US" sz="1400" b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Menikah</a:t>
            </a:r>
            <a:r>
              <a:rPr lang="en-US" sz="1400" b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b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1400" b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4 </a:t>
            </a:r>
            <a:r>
              <a:rPr lang="en-US" sz="1400" b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Anak</a:t>
            </a:r>
            <a:r>
              <a:rPr lang="en-US" sz="1400" b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Jabatan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	 :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Pemimpin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Cabang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400" b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Bank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Sumsel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Babel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Cabang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400" b="1" dirty="0" err="1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Syariah</a:t>
            </a: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Palembang</a:t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1400" b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1400">
              <a:solidFill>
                <a:srgbClr val="007A37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990600"/>
            <a:ext cx="544576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en-US" sz="2800" b="1" i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Profil</a:t>
            </a:r>
            <a: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i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Singkat</a:t>
            </a:r>
            <a: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Bank </a:t>
            </a:r>
            <a:r>
              <a:rPr lang="en-US" sz="2800" b="1" i="1" dirty="0" err="1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Sumsel</a:t>
            </a:r>
            <a: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Babel</a:t>
            </a:r>
            <a:r>
              <a:rPr lang="id-ID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Syariah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286000"/>
            <a:ext cx="8458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d-ID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Bank Sumsel Babel Syariah didirikan berdasarkan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Surat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Bank Indonesia No.7/110/DPIP/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PRz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/Pg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tanggal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Agustus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2005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tentang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Persetujuan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Pembukaan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Kantor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Cabang</a:t>
            </a:r>
            <a:r>
              <a:rPr lang="en-US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Syariah</a:t>
            </a:r>
            <a:r>
              <a:rPr lang="id-ID" sz="2000" b="1" dirty="0" smtClean="0">
                <a:solidFill>
                  <a:srgbClr val="53682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dan beroperasional pada tanggal 02 Januari 2006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53682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304800" y="990600"/>
            <a:ext cx="75438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Struktur Organisasi  </a:t>
            </a:r>
            <a:b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Cabang Syariah Palembang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457200" y="2133600"/>
            <a:ext cx="8458200" cy="2819400"/>
            <a:chOff x="457200" y="2133600"/>
            <a:chExt cx="8458200" cy="2819400"/>
          </a:xfrm>
        </p:grpSpPr>
        <p:grpSp>
          <p:nvGrpSpPr>
            <p:cNvPr id="5" name="Group 4"/>
            <p:cNvGrpSpPr/>
            <p:nvPr/>
          </p:nvGrpSpPr>
          <p:grpSpPr>
            <a:xfrm>
              <a:off x="3733800" y="2133600"/>
              <a:ext cx="1849161" cy="518769"/>
              <a:chOff x="3519283" y="102565"/>
              <a:chExt cx="1849161" cy="51876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7" name="Rectangle 6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d-ID" sz="2000" b="1" kern="1200" dirty="0" smtClean="0"/>
                  <a:t>Pemimpin Cabang</a:t>
                </a:r>
                <a:endParaRPr lang="id-ID" sz="2000" b="1" kern="1200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733800" y="3124200"/>
              <a:ext cx="1849161" cy="518769"/>
              <a:chOff x="3519283" y="102565"/>
              <a:chExt cx="1849161" cy="51876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0" name="Rectangle 9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b="1" kern="1200" dirty="0" err="1" smtClean="0"/>
                  <a:t>Wakil</a:t>
                </a:r>
                <a:r>
                  <a:rPr lang="en-US" sz="2000" b="1" kern="1200" dirty="0" smtClean="0"/>
                  <a:t> </a:t>
                </a:r>
                <a:r>
                  <a:rPr lang="id-ID" sz="2000" b="1" kern="1200" dirty="0" smtClean="0"/>
                  <a:t>Pemimpin </a:t>
                </a:r>
                <a:r>
                  <a:rPr lang="id-ID" sz="2000" b="1" kern="1200" dirty="0" smtClean="0"/>
                  <a:t>Cabang</a:t>
                </a:r>
                <a:endParaRPr lang="id-ID" sz="2000" b="1" kern="1200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019800" y="3124200"/>
              <a:ext cx="1849161" cy="518769"/>
              <a:chOff x="3519283" y="102565"/>
              <a:chExt cx="1849161" cy="518769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3" name="Rectangle 12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d-ID" sz="1700" b="1" kern="1200" dirty="0" smtClean="0"/>
                  <a:t>Pem</a:t>
                </a:r>
                <a:r>
                  <a:rPr lang="en-US" sz="1700" b="1" kern="1200" dirty="0" err="1" smtClean="0"/>
                  <a:t>capem</a:t>
                </a:r>
                <a:r>
                  <a:rPr lang="en-US" sz="1700" b="1" kern="1200" dirty="0" smtClean="0"/>
                  <a:t> </a:t>
                </a:r>
                <a:r>
                  <a:rPr lang="en-US" sz="1700" b="1" kern="1200" dirty="0" err="1" smtClean="0"/>
                  <a:t>Syariah</a:t>
                </a:r>
                <a:r>
                  <a:rPr lang="en-US" sz="1700" b="1" kern="1200" dirty="0" smtClean="0"/>
                  <a:t> UIN </a:t>
                </a:r>
                <a:r>
                  <a:rPr lang="en-US" sz="1700" b="1" kern="1200" dirty="0" err="1" smtClean="0"/>
                  <a:t>Raden</a:t>
                </a:r>
                <a:r>
                  <a:rPr lang="en-US" sz="1700" b="1" kern="1200" dirty="0" smtClean="0"/>
                  <a:t> Fatah</a:t>
                </a:r>
                <a:endParaRPr lang="id-ID" sz="1700" b="1" kern="1200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447800" y="3124200"/>
              <a:ext cx="1849161" cy="518769"/>
              <a:chOff x="3519283" y="102565"/>
              <a:chExt cx="1849161" cy="518769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6" name="Rectangle 15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d-ID" sz="1700" b="1" kern="1200" dirty="0" smtClean="0"/>
                  <a:t>Pe</a:t>
                </a:r>
                <a:r>
                  <a:rPr lang="en-US" sz="1700" b="1" kern="1200" dirty="0" err="1" smtClean="0"/>
                  <a:t>mcapem</a:t>
                </a:r>
                <a:r>
                  <a:rPr lang="en-US" sz="1700" b="1" kern="1200" dirty="0" smtClean="0"/>
                  <a:t> </a:t>
                </a:r>
                <a:r>
                  <a:rPr lang="en-US" sz="1700" b="1" kern="1200" dirty="0" err="1" smtClean="0"/>
                  <a:t>Syariah</a:t>
                </a:r>
                <a:r>
                  <a:rPr lang="en-US" sz="1700" b="1" kern="1200" dirty="0" smtClean="0"/>
                  <a:t> UM Palembang</a:t>
                </a:r>
                <a:endParaRPr lang="id-ID" sz="1700" b="1" kern="1200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7200" y="4114800"/>
              <a:ext cx="1219200" cy="838200"/>
              <a:chOff x="3519283" y="102565"/>
              <a:chExt cx="1849161" cy="518769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37" name="Rectangle 36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b="1" dirty="0" smtClean="0"/>
                  <a:t>Unit </a:t>
                </a:r>
                <a:r>
                  <a:rPr lang="en-US" sz="1600" b="1" dirty="0" err="1" smtClean="0"/>
                  <a:t>Pelayanan</a:t>
                </a:r>
                <a:r>
                  <a:rPr lang="en-US" sz="1600" b="1" dirty="0" smtClean="0"/>
                  <a:t> </a:t>
                </a:r>
                <a:r>
                  <a:rPr lang="en-US" sz="1600" b="1" dirty="0" err="1" smtClean="0"/>
                  <a:t>Jasa</a:t>
                </a:r>
                <a:r>
                  <a:rPr lang="en-US" sz="1600" b="1" dirty="0" smtClean="0"/>
                  <a:t> &amp; </a:t>
                </a:r>
                <a:r>
                  <a:rPr lang="en-US" sz="1600" b="1" dirty="0" err="1" smtClean="0"/>
                  <a:t>Informasi</a:t>
                </a:r>
                <a:endParaRPr lang="id-ID" sz="1600" b="1" kern="1200" dirty="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696200" y="4114800"/>
              <a:ext cx="1219200" cy="838200"/>
              <a:chOff x="3519283" y="102565"/>
              <a:chExt cx="1849161" cy="518769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40" name="Rectangle 39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b="1" kern="1200" dirty="0" smtClean="0"/>
                  <a:t>Kantor-Kantor </a:t>
                </a:r>
                <a:r>
                  <a:rPr lang="en-US" sz="1700" b="1" kern="1200" dirty="0" err="1" smtClean="0"/>
                  <a:t>Kas</a:t>
                </a:r>
                <a:endParaRPr lang="id-ID" sz="1700" b="1" kern="1200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6324600" y="4114800"/>
              <a:ext cx="1219200" cy="838200"/>
              <a:chOff x="3519283" y="102565"/>
              <a:chExt cx="1849161" cy="518769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43" name="Rectangle 42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b="1" dirty="0" smtClean="0"/>
                  <a:t>Unit </a:t>
                </a:r>
                <a:r>
                  <a:rPr lang="en-US" sz="1700" b="1" dirty="0" err="1" smtClean="0"/>
                  <a:t>Umum</a:t>
                </a:r>
                <a:r>
                  <a:rPr lang="en-US" sz="1700" b="1" dirty="0" smtClean="0"/>
                  <a:t> &amp; </a:t>
                </a:r>
                <a:r>
                  <a:rPr lang="en-US" sz="1700" b="1" dirty="0" err="1" smtClean="0"/>
                  <a:t>Akuntansi</a:t>
                </a:r>
                <a:endParaRPr lang="id-ID" sz="1700" b="1" kern="120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4876800" y="4114800"/>
              <a:ext cx="1219200" cy="838200"/>
              <a:chOff x="3519283" y="102565"/>
              <a:chExt cx="1849161" cy="518769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46" name="Rectangle 45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b="1" kern="1200" dirty="0" smtClean="0"/>
                  <a:t>Unit Legal </a:t>
                </a:r>
                <a:r>
                  <a:rPr lang="en-US" sz="1700" b="1" kern="1200" dirty="0" err="1" smtClean="0"/>
                  <a:t>dan</a:t>
                </a:r>
                <a:r>
                  <a:rPr lang="en-US" sz="1700" b="1" kern="1200" dirty="0" smtClean="0"/>
                  <a:t> Adm.</a:t>
                </a:r>
                <a:endParaRPr lang="id-ID" sz="1700" b="1" kern="1200" dirty="0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3429000" y="4114800"/>
              <a:ext cx="1219200" cy="838200"/>
              <a:chOff x="3519283" y="102565"/>
              <a:chExt cx="1849161" cy="518769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49" name="Rectangle 48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b="1" kern="1200" dirty="0" smtClean="0"/>
                  <a:t>Unit </a:t>
                </a:r>
                <a:r>
                  <a:rPr lang="en-US" sz="1700" b="1" kern="1200" dirty="0" err="1" smtClean="0"/>
                  <a:t>Pemasaran</a:t>
                </a:r>
                <a:endParaRPr lang="id-ID" sz="1700" b="1" kern="1200" dirty="0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981200" y="4114800"/>
              <a:ext cx="1219200" cy="838200"/>
              <a:chOff x="3519283" y="102565"/>
              <a:chExt cx="1849161" cy="518769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52" name="Rectangle 51"/>
              <p:cNvSpPr/>
              <p:nvPr/>
            </p:nvSpPr>
            <p:spPr>
              <a:xfrm>
                <a:off x="3519283" y="102565"/>
                <a:ext cx="1849161" cy="5187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00" b="1" kern="1200" dirty="0" smtClean="0"/>
                  <a:t>Unit </a:t>
                </a:r>
                <a:r>
                  <a:rPr lang="en-US" sz="1700" b="1" kern="1200" dirty="0" err="1" smtClean="0"/>
                  <a:t>Pelayanan</a:t>
                </a:r>
                <a:r>
                  <a:rPr lang="en-US" sz="1700" b="1" kern="1200" dirty="0" smtClean="0"/>
                  <a:t> </a:t>
                </a:r>
                <a:r>
                  <a:rPr lang="en-US" sz="1700" b="1" kern="1200" dirty="0" err="1" smtClean="0"/>
                  <a:t>Uang</a:t>
                </a:r>
                <a:r>
                  <a:rPr lang="en-US" sz="1700" b="1" kern="1200" dirty="0" smtClean="0"/>
                  <a:t> </a:t>
                </a:r>
                <a:r>
                  <a:rPr lang="en-US" sz="1700" b="1" kern="1200" dirty="0" err="1" smtClean="0"/>
                  <a:t>Tunai</a:t>
                </a:r>
                <a:endParaRPr lang="id-ID" sz="1700" b="1" kern="1200" dirty="0"/>
              </a:p>
            </p:txBody>
          </p:sp>
        </p:grpSp>
        <p:cxnSp>
          <p:nvCxnSpPr>
            <p:cNvPr id="59" name="Straight Connector 58"/>
            <p:cNvCxnSpPr>
              <a:stCxn id="7" idx="2"/>
              <a:endCxn id="10" idx="0"/>
            </p:cNvCxnSpPr>
            <p:nvPr/>
          </p:nvCxnSpPr>
          <p:spPr>
            <a:xfrm rot="5400000">
              <a:off x="4422466" y="2888284"/>
              <a:ext cx="471831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0800000" flipV="1">
              <a:off x="5562600" y="3429000"/>
              <a:ext cx="447812" cy="79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0800000" flipV="1">
              <a:off x="3276600" y="3429000"/>
              <a:ext cx="447812" cy="79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4533901" y="37711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0800000" flipV="1">
              <a:off x="1143000" y="3886198"/>
              <a:ext cx="7086600" cy="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1029495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2477294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3925095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>
              <a:off x="5372895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820695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5400000">
              <a:off x="8116095" y="3999706"/>
              <a:ext cx="228599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457200" y="1295400"/>
            <a:ext cx="7543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en-US" sz="20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MEKANISME  PENERIMAAN MAHASISWA MAGANG </a:t>
            </a:r>
            <a:endParaRPr sz="2000">
              <a:solidFill>
                <a:srgbClr val="007A37"/>
              </a:solidFill>
              <a:latin typeface="Tahoma"/>
              <a:cs typeface="Tahoma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00400" y="2133600"/>
            <a:ext cx="2286000" cy="8382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Penerimaan</a:t>
            </a:r>
            <a:endParaRPr lang="en-US" sz="2000" b="1" dirty="0" smtClean="0"/>
          </a:p>
        </p:txBody>
      </p:sp>
      <p:sp>
        <p:nvSpPr>
          <p:cNvPr id="10" name="Oval 9"/>
          <p:cNvSpPr/>
          <p:nvPr/>
        </p:nvSpPr>
        <p:spPr>
          <a:xfrm>
            <a:off x="3200400" y="3505200"/>
            <a:ext cx="2286000" cy="8382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Penempatan</a:t>
            </a:r>
            <a:endParaRPr lang="en-US" sz="2000" b="1" dirty="0" smtClean="0"/>
          </a:p>
        </p:txBody>
      </p:sp>
      <p:sp>
        <p:nvSpPr>
          <p:cNvPr id="11" name="Oval 10"/>
          <p:cNvSpPr/>
          <p:nvPr/>
        </p:nvSpPr>
        <p:spPr>
          <a:xfrm>
            <a:off x="3200400" y="4876800"/>
            <a:ext cx="2286000" cy="8382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Penilaian</a:t>
            </a:r>
            <a:endParaRPr lang="en-US" sz="2000" b="1" dirty="0" smtClean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4077494" y="32377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4077494" y="4609306"/>
            <a:ext cx="5334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457200" y="1600200"/>
            <a:ext cx="7543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en-US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1. PENERIMAAN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00200" y="2667000"/>
            <a:ext cx="2133600" cy="1219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PERMOHONAN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486400" y="2667000"/>
            <a:ext cx="2133600" cy="1219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PERSETUJUAN</a:t>
            </a:r>
            <a:endParaRPr lang="en-US" b="1" dirty="0"/>
          </a:p>
        </p:txBody>
      </p:sp>
      <p:sp>
        <p:nvSpPr>
          <p:cNvPr id="7" name="Right Arrow 6"/>
          <p:cNvSpPr/>
          <p:nvPr/>
        </p:nvSpPr>
        <p:spPr>
          <a:xfrm>
            <a:off x="4038600" y="3124200"/>
            <a:ext cx="1143000" cy="457200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457200" y="1600200"/>
            <a:ext cx="7543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en-US" sz="2800" b="1" i="1" dirty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PENEMPATAN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50778" y="2887382"/>
            <a:ext cx="1287622" cy="1227418"/>
            <a:chOff x="1918" y="1866851"/>
            <a:chExt cx="1287622" cy="747838"/>
          </a:xfrm>
        </p:grpSpPr>
        <p:sp>
          <p:nvSpPr>
            <p:cNvPr id="24" name="Rectangle 23"/>
            <p:cNvSpPr/>
            <p:nvPr/>
          </p:nvSpPr>
          <p:spPr>
            <a:xfrm>
              <a:off x="1918" y="1866851"/>
              <a:ext cx="1287622" cy="74783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1918" y="1866851"/>
              <a:ext cx="1287622" cy="747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Unit Umum &amp; Akuntansi</a:t>
              </a:r>
              <a:endParaRPr lang="id-ID" sz="2000" b="1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667000" y="2887382"/>
            <a:ext cx="1295400" cy="1227418"/>
            <a:chOff x="1523710" y="1866851"/>
            <a:chExt cx="1115094" cy="747832"/>
          </a:xfrm>
        </p:grpSpPr>
        <p:sp>
          <p:nvSpPr>
            <p:cNvPr id="22" name="Rectangle 21"/>
            <p:cNvSpPr/>
            <p:nvPr/>
          </p:nvSpPr>
          <p:spPr>
            <a:xfrm>
              <a:off x="1523710" y="1866851"/>
              <a:ext cx="1115094" cy="74783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1523710" y="1866851"/>
              <a:ext cx="1115094" cy="747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Unit Pelayanan &amp; Jasa</a:t>
              </a:r>
              <a:endParaRPr lang="id-ID" sz="2000" b="1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267200" y="2887382"/>
            <a:ext cx="1306913" cy="1227418"/>
            <a:chOff x="4222239" y="1866851"/>
            <a:chExt cx="1306913" cy="787663"/>
          </a:xfrm>
        </p:grpSpPr>
        <p:sp>
          <p:nvSpPr>
            <p:cNvPr id="18" name="Rectangle 17"/>
            <p:cNvSpPr/>
            <p:nvPr/>
          </p:nvSpPr>
          <p:spPr>
            <a:xfrm>
              <a:off x="4222239" y="1866851"/>
              <a:ext cx="1306913" cy="787663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4222239" y="1866851"/>
              <a:ext cx="1306913" cy="78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Unit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Pemasaran</a:t>
              </a:r>
              <a:endParaRPr lang="id-ID" sz="2000" b="1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791200" y="2887382"/>
            <a:ext cx="1295400" cy="1227418"/>
            <a:chOff x="5763322" y="1866851"/>
            <a:chExt cx="1115094" cy="778436"/>
          </a:xfrm>
        </p:grpSpPr>
        <p:sp>
          <p:nvSpPr>
            <p:cNvPr id="16" name="Rectangle 15"/>
            <p:cNvSpPr/>
            <p:nvPr/>
          </p:nvSpPr>
          <p:spPr>
            <a:xfrm>
              <a:off x="5763322" y="1866851"/>
              <a:ext cx="1115094" cy="77843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5763322" y="1866851"/>
              <a:ext cx="1115094" cy="778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Unit Legal</a:t>
              </a:r>
              <a:endParaRPr lang="id-ID" sz="2000" b="1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391400" y="2887382"/>
            <a:ext cx="1115094" cy="1227418"/>
            <a:chOff x="7112587" y="1866851"/>
            <a:chExt cx="1115094" cy="794705"/>
          </a:xfrm>
        </p:grpSpPr>
        <p:sp>
          <p:nvSpPr>
            <p:cNvPr id="14" name="Rectangle 13"/>
            <p:cNvSpPr/>
            <p:nvPr/>
          </p:nvSpPr>
          <p:spPr>
            <a:xfrm>
              <a:off x="7112587" y="1866851"/>
              <a:ext cx="1115094" cy="79470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112587" y="1866851"/>
              <a:ext cx="1115094" cy="7947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000" b="1" kern="1200" dirty="0" smtClean="0"/>
                <a:t>Kantor Kas</a:t>
              </a:r>
              <a:endParaRPr lang="id-ID" sz="2000" b="1" kern="12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6800" y="4724400"/>
            <a:ext cx="2816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Keterangan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Disertai</a:t>
            </a:r>
            <a:r>
              <a:rPr lang="en-US" dirty="0" smtClean="0"/>
              <a:t> </a:t>
            </a:r>
            <a:r>
              <a:rPr lang="en-US" dirty="0" err="1" smtClean="0"/>
              <a:t>penunjukan</a:t>
            </a:r>
            <a:r>
              <a:rPr lang="en-US" dirty="0" smtClean="0"/>
              <a:t> mentor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2971800" y="1752600"/>
            <a:ext cx="7543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en-US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3. PENILAIAN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914400" y="3505200"/>
            <a:ext cx="3124200" cy="1143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LEMBAR PENILAIAN</a:t>
            </a:r>
            <a:endParaRPr lang="en-US" sz="2400" b="1" dirty="0"/>
          </a:p>
        </p:txBody>
      </p:sp>
      <p:sp>
        <p:nvSpPr>
          <p:cNvPr id="35" name="Oval 34"/>
          <p:cNvSpPr/>
          <p:nvPr/>
        </p:nvSpPr>
        <p:spPr>
          <a:xfrm>
            <a:off x="4876800" y="3505200"/>
            <a:ext cx="3352800" cy="1143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SERTIFIKAT</a:t>
            </a:r>
            <a:endParaRPr lang="en-US" sz="2400" b="1" dirty="0"/>
          </a:p>
        </p:txBody>
      </p:sp>
      <p:cxnSp>
        <p:nvCxnSpPr>
          <p:cNvPr id="37" name="Straight Arrow Connector 36"/>
          <p:cNvCxnSpPr/>
          <p:nvPr/>
        </p:nvCxnSpPr>
        <p:spPr>
          <a:xfrm rot="10800000" flipV="1">
            <a:off x="2895600" y="2438400"/>
            <a:ext cx="1371600" cy="990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191000" y="2438400"/>
            <a:ext cx="1447800" cy="990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990600"/>
            <a:ext cx="75438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1">
              <a:spcBef>
                <a:spcPts val="0"/>
              </a:spcBef>
              <a:defRPr/>
            </a:pPr>
            <a: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Jumlah Mahasiswa Magang dan Riset</a:t>
            </a:r>
            <a:b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d-ID" sz="2800" b="1" i="1" dirty="0" smtClean="0">
                <a:solidFill>
                  <a:srgbClr val="007A3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Periode 2019 – Juni 2021</a:t>
            </a:r>
            <a:endParaRPr sz="2800">
              <a:solidFill>
                <a:srgbClr val="007A37"/>
              </a:solidFill>
              <a:latin typeface="Tahoma"/>
              <a:cs typeface="Tahoma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286000"/>
          <a:ext cx="83058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279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2019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</a:t>
                      </a:r>
                      <a:r>
                        <a:rPr lang="id-ID" dirty="0" smtClean="0"/>
                        <a:t>202</a:t>
                      </a:r>
                      <a:r>
                        <a:rPr lang="en-US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Jumlah</a:t>
                      </a:r>
                      <a:endParaRPr lang="id-ID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</a:t>
                      </a:r>
                      <a:endParaRPr lang="id-ID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3962400"/>
            <a:ext cx="89320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Keterangan</a:t>
            </a:r>
            <a:r>
              <a:rPr lang="en-US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Jurusan</a:t>
            </a:r>
            <a:r>
              <a:rPr lang="en-US" dirty="0" smtClean="0"/>
              <a:t>/</a:t>
            </a:r>
            <a:r>
              <a:rPr lang="en-US" dirty="0" err="1" smtClean="0"/>
              <a:t>Prodi</a:t>
            </a:r>
            <a:r>
              <a:rPr lang="en-US" dirty="0" smtClean="0"/>
              <a:t>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perbankan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magang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2006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, BSB </a:t>
            </a:r>
            <a:r>
              <a:rPr lang="en-US" dirty="0" err="1" smtClean="0"/>
              <a:t>Syariah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magang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kejuruan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id-ID" dirty="0" smtClean="0"/>
              <a:t>Unit kerja penempatan untuk Mahasiswa magang kecuali pada Unit Pelayanan Uang Tunai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235</Words>
  <Application>Microsoft Office PowerPoint</Application>
  <PresentationFormat>On-screen Show (4:3)</PresentationFormat>
  <Paragraphs>52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Nama  : Irwan Antony S TTL  : Palembang, 27 Juni 1972  Status  : Menikah dengan 4 Anak  Jabatan  : Pemimpin Cabang      Bank Sumsel Babel Cabang Syariah Palembang  </vt:lpstr>
      <vt:lpstr>Profil Singkat Bank Sumsel Babel Syariah</vt:lpstr>
      <vt:lpstr>Struktur Organisasi   Cabang Syariah Palembang</vt:lpstr>
      <vt:lpstr>MEKANISME  PENERIMAAN MAHASISWA MAGANG </vt:lpstr>
      <vt:lpstr>1. PENERIMAAN</vt:lpstr>
      <vt:lpstr>2. PENEMPATAN</vt:lpstr>
      <vt:lpstr>3. PENILAIAN</vt:lpstr>
      <vt:lpstr>Jumlah Mahasiswa Magang dan Riset Periode 2019 – Juni 2021</vt:lpstr>
      <vt:lpstr>Kendala dan Tantangan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bpdss</cp:lastModifiedBy>
  <cp:revision>48</cp:revision>
  <dcterms:created xsi:type="dcterms:W3CDTF">2021-06-14T03:21:52Z</dcterms:created>
  <dcterms:modified xsi:type="dcterms:W3CDTF">2008-01-20T16:11:49Z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2021-06-11T00:00:00Z</vt:filetime>
  </property>
  <property fmtid="{D5CDD505-2E9C-101B-9397-08002B2CF9AE}" pid="3" name="Creator">
    <vt:lpwstr>Acrobat PDFMaker 9.0 for PowerPoint</vt:lpwstr>
  </property>
  <property fmtid="{D5CDD505-2E9C-101B-9397-08002B2CF9AE}" pid="4" name="LastSaved">
    <vt:filetime>2021-06-14T00:00:00Z</vt:filetime>
  </property>
</Properties>
</file>