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5" r:id="rId6"/>
    <p:sldId id="274" r:id="rId7"/>
    <p:sldId id="260" r:id="rId8"/>
    <p:sldId id="262" r:id="rId9"/>
    <p:sldId id="276" r:id="rId10"/>
    <p:sldId id="267" r:id="rId11"/>
    <p:sldId id="277" r:id="rId12"/>
    <p:sldId id="279" r:id="rId13"/>
    <p:sldId id="278" r:id="rId14"/>
    <p:sldId id="268" r:id="rId15"/>
    <p:sldId id="269" r:id="rId16"/>
    <p:sldId id="270" r:id="rId17"/>
    <p:sldId id="271" r:id="rId18"/>
    <p:sldId id="272" r:id="rId19"/>
    <p:sldId id="27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1" d="100"/>
          <a:sy n="61" d="100"/>
        </p:scale>
        <p:origin x="-1344" y="-5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20A8E13-B5D2-467F-B66E-FAE9E89E0305}" type="datetimeFigureOut">
              <a:rPr lang="en-US" smtClean="0"/>
              <a:pPr/>
              <a:t>9/8/2022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E27DE-E7D3-4D9E-B6DA-F78DC668392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0A8E13-B5D2-467F-B66E-FAE9E89E0305}" type="datetimeFigureOut">
              <a:rPr lang="en-US" smtClean="0"/>
              <a:pPr/>
              <a:t>9/8/2022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E27DE-E7D3-4D9E-B6DA-F78DC668392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0A8E13-B5D2-467F-B66E-FAE9E89E0305}" type="datetimeFigureOut">
              <a:rPr lang="en-US" smtClean="0"/>
              <a:pPr/>
              <a:t>9/8/2022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E27DE-E7D3-4D9E-B6DA-F78DC668392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0A8E13-B5D2-467F-B66E-FAE9E89E0305}" type="datetimeFigureOut">
              <a:rPr lang="en-US" smtClean="0"/>
              <a:pPr/>
              <a:t>9/8/2022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E27DE-E7D3-4D9E-B6DA-F78DC668392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0A8E13-B5D2-467F-B66E-FAE9E89E0305}" type="datetimeFigureOut">
              <a:rPr lang="en-US" smtClean="0"/>
              <a:pPr/>
              <a:t>9/8/2022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E27DE-E7D3-4D9E-B6DA-F78DC668392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20A8E13-B5D2-467F-B66E-FAE9E89E0305}" type="datetimeFigureOut">
              <a:rPr lang="en-US" smtClean="0"/>
              <a:pPr/>
              <a:t>9/8/2022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0E27DE-E7D3-4D9E-B6DA-F78DC668392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20A8E13-B5D2-467F-B66E-FAE9E89E0305}" type="datetimeFigureOut">
              <a:rPr lang="en-US" smtClean="0"/>
              <a:pPr/>
              <a:t>9/8/2022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0E27DE-E7D3-4D9E-B6DA-F78DC668392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0A8E13-B5D2-467F-B66E-FAE9E89E0305}" type="datetimeFigureOut">
              <a:rPr lang="en-US" smtClean="0"/>
              <a:pPr/>
              <a:t>9/8/2022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0E27DE-E7D3-4D9E-B6DA-F78DC668392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0A8E13-B5D2-467F-B66E-FAE9E89E0305}" type="datetimeFigureOut">
              <a:rPr lang="en-US" smtClean="0"/>
              <a:pPr/>
              <a:t>9/8/2022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0E27DE-E7D3-4D9E-B6DA-F78DC668392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0A8E13-B5D2-467F-B66E-FAE9E89E0305}" type="datetimeFigureOut">
              <a:rPr lang="en-US" smtClean="0"/>
              <a:pPr/>
              <a:t>9/8/2022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0E27DE-E7D3-4D9E-B6DA-F78DC668392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0A8E13-B5D2-467F-B66E-FAE9E89E0305}" type="datetimeFigureOut">
              <a:rPr lang="en-US" smtClean="0"/>
              <a:pPr/>
              <a:t>9/8/2022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0E27DE-E7D3-4D9E-B6DA-F78DC668392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0A8E13-B5D2-467F-B66E-FAE9E89E0305}" type="datetimeFigureOut">
              <a:rPr lang="en-US" smtClean="0"/>
              <a:pPr/>
              <a:t>9/8/2022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0E27DE-E7D3-4D9E-B6DA-F78DC668392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428604"/>
            <a:ext cx="7772400" cy="1428759"/>
          </a:xfrm>
        </p:spPr>
        <p:txBody>
          <a:bodyPr>
            <a:normAutofit/>
          </a:bodyPr>
          <a:lstStyle/>
          <a:p>
            <a:r>
              <a:rPr lang="ar-SA" sz="6000" dirty="0" smtClean="0">
                <a:latin typeface="Traditional Arabic" pitchFamily="18" charset="-78"/>
                <a:cs typeface="Traditional Arabic" pitchFamily="18" charset="-78"/>
              </a:rPr>
              <a:t>السلام عليكم ورحمة الله </a:t>
            </a:r>
            <a:r>
              <a:rPr lang="ar-SA" sz="6000" dirty="0" smtClean="0">
                <a:latin typeface="Traditional Arabic" pitchFamily="18" charset="-78"/>
                <a:cs typeface="Traditional Arabic" pitchFamily="18" charset="-78"/>
              </a:rPr>
              <a:t>وبركاته</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a:xfrm>
            <a:off x="642910" y="1643050"/>
            <a:ext cx="7786742" cy="4572032"/>
          </a:xfrm>
        </p:spPr>
        <p:txBody>
          <a:bodyPr>
            <a:normAutofit fontScale="92500" lnSpcReduction="20000"/>
          </a:bodyPr>
          <a:lstStyle/>
          <a:p>
            <a:endParaRPr lang="en-US" dirty="0" smtClean="0">
              <a:solidFill>
                <a:schemeClr val="tx1"/>
              </a:solidFill>
              <a:latin typeface="Times New Roman" pitchFamily="18" charset="0"/>
              <a:cs typeface="Times New Roman" pitchFamily="18" charset="0"/>
            </a:endParaRPr>
          </a:p>
          <a:p>
            <a:endParaRPr lang="en-US" dirty="0" smtClean="0">
              <a:solidFill>
                <a:schemeClr val="tx1"/>
              </a:solidFill>
              <a:latin typeface="Times New Roman" pitchFamily="18" charset="0"/>
              <a:cs typeface="Times New Roman" pitchFamily="18" charset="0"/>
            </a:endParaRPr>
          </a:p>
          <a:p>
            <a:r>
              <a:rPr lang="en-US" sz="3500" b="1" dirty="0" smtClean="0">
                <a:solidFill>
                  <a:schemeClr val="tx1"/>
                </a:solidFill>
                <a:latin typeface="Times New Roman" pitchFamily="18" charset="0"/>
                <a:cs typeface="Times New Roman" pitchFamily="18" charset="0"/>
              </a:rPr>
              <a:t>DASAR-DASAR </a:t>
            </a:r>
            <a:r>
              <a:rPr lang="en-US" sz="3500" b="1" dirty="0" smtClean="0">
                <a:solidFill>
                  <a:schemeClr val="tx1"/>
                </a:solidFill>
                <a:latin typeface="Times New Roman" pitchFamily="18" charset="0"/>
                <a:cs typeface="Times New Roman" pitchFamily="18" charset="0"/>
              </a:rPr>
              <a:t>AKHLAK &amp;</a:t>
            </a:r>
          </a:p>
          <a:p>
            <a:r>
              <a:rPr lang="en-US" sz="3500" b="1" dirty="0" smtClean="0">
                <a:solidFill>
                  <a:schemeClr val="tx1"/>
                </a:solidFill>
                <a:latin typeface="Times New Roman" pitchFamily="18" charset="0"/>
                <a:cs typeface="Times New Roman" pitchFamily="18" charset="0"/>
              </a:rPr>
              <a:t>MUÁMALAH</a:t>
            </a:r>
            <a:endParaRPr lang="en-US" b="1" dirty="0" smtClean="0">
              <a:solidFill>
                <a:schemeClr val="tx1"/>
              </a:solidFill>
              <a:latin typeface="Times New Roman" pitchFamily="18" charset="0"/>
              <a:cs typeface="Times New Roman" pitchFamily="18" charset="0"/>
            </a:endParaRPr>
          </a:p>
          <a:p>
            <a:endParaRPr lang="en-US" dirty="0">
              <a:solidFill>
                <a:schemeClr val="tx1"/>
              </a:solidFill>
              <a:latin typeface="Times New Roman" pitchFamily="18" charset="0"/>
              <a:cs typeface="Times New Roman" pitchFamily="18" charset="0"/>
            </a:endParaRPr>
          </a:p>
          <a:p>
            <a:endParaRPr lang="en-US" dirty="0" smtClean="0">
              <a:solidFill>
                <a:schemeClr val="tx1"/>
              </a:solidFill>
              <a:latin typeface="Times New Roman" pitchFamily="18" charset="0"/>
              <a:cs typeface="Times New Roman" pitchFamily="18" charset="0"/>
            </a:endParaRPr>
          </a:p>
          <a:p>
            <a:endParaRPr lang="en-US" dirty="0">
              <a:solidFill>
                <a:schemeClr val="tx1"/>
              </a:solidFill>
              <a:latin typeface="Times New Roman" pitchFamily="18" charset="0"/>
              <a:cs typeface="Times New Roman" pitchFamily="18" charset="0"/>
            </a:endParaRPr>
          </a:p>
          <a:p>
            <a:pPr algn="l"/>
            <a:r>
              <a:rPr lang="en-US" dirty="0" smtClean="0">
                <a:solidFill>
                  <a:schemeClr val="tx1"/>
                </a:solidFill>
                <a:latin typeface="Times New Roman" pitchFamily="18" charset="0"/>
                <a:cs typeface="Times New Roman" pitchFamily="18" charset="0"/>
              </a:rPr>
              <a:t>Dr. </a:t>
            </a:r>
            <a:r>
              <a:rPr lang="en-US" dirty="0" err="1" smtClean="0">
                <a:solidFill>
                  <a:schemeClr val="tx1"/>
                </a:solidFill>
                <a:latin typeface="Times New Roman" pitchFamily="18" charset="0"/>
                <a:cs typeface="Times New Roman" pitchFamily="18" charset="0"/>
              </a:rPr>
              <a:t>Antoni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Selani</a:t>
            </a:r>
            <a:r>
              <a:rPr lang="en-US" dirty="0" smtClean="0">
                <a:solidFill>
                  <a:schemeClr val="tx1"/>
                </a:solidFill>
                <a:latin typeface="Times New Roman" pitchFamily="18" charset="0"/>
                <a:cs typeface="Times New Roman" pitchFamily="18" charset="0"/>
              </a:rPr>
              <a:t>, M.H.I</a:t>
            </a:r>
          </a:p>
          <a:p>
            <a:pPr algn="l"/>
            <a:r>
              <a:rPr lang="en-US" sz="2000" dirty="0" err="1" smtClean="0">
                <a:solidFill>
                  <a:schemeClr val="tx1"/>
                </a:solidFill>
                <a:latin typeface="Times New Roman" pitchFamily="18" charset="0"/>
                <a:cs typeface="Times New Roman" pitchFamily="18" charset="0"/>
              </a:rPr>
              <a:t>Wakil</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Rektor</a:t>
            </a:r>
            <a:r>
              <a:rPr lang="en-US" sz="2000" dirty="0" smtClean="0">
                <a:solidFill>
                  <a:schemeClr val="tx1"/>
                </a:solidFill>
                <a:latin typeface="Times New Roman" pitchFamily="18" charset="0"/>
                <a:cs typeface="Times New Roman" pitchFamily="18" charset="0"/>
              </a:rPr>
              <a:t> IV UMP</a:t>
            </a:r>
          </a:p>
          <a:p>
            <a:pPr algn="l"/>
            <a:r>
              <a:rPr lang="en-US" sz="2000" dirty="0" err="1" smtClean="0">
                <a:solidFill>
                  <a:schemeClr val="tx1"/>
                </a:solidFill>
                <a:latin typeface="Times New Roman" pitchFamily="18" charset="0"/>
                <a:cs typeface="Times New Roman" pitchFamily="18" charset="0"/>
              </a:rPr>
              <a:t>Ketua</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Majelis</a:t>
            </a:r>
            <a:r>
              <a:rPr lang="en-US" sz="2000" dirty="0" smtClean="0">
                <a:solidFill>
                  <a:schemeClr val="tx1"/>
                </a:solidFill>
                <a:latin typeface="Times New Roman" pitchFamily="18" charset="0"/>
                <a:cs typeface="Times New Roman" pitchFamily="18" charset="0"/>
              </a:rPr>
              <a:t> </a:t>
            </a:r>
            <a:r>
              <a:rPr lang="en-US" sz="2000" dirty="0" err="1" smtClean="0">
                <a:solidFill>
                  <a:schemeClr val="tx1"/>
                </a:solidFill>
                <a:latin typeface="Times New Roman" pitchFamily="18" charset="0"/>
                <a:cs typeface="Times New Roman" pitchFamily="18" charset="0"/>
              </a:rPr>
              <a:t>Tarjih</a:t>
            </a:r>
            <a:r>
              <a:rPr lang="en-US" sz="2000" dirty="0" smtClean="0">
                <a:solidFill>
                  <a:schemeClr val="tx1"/>
                </a:solidFill>
                <a:latin typeface="Times New Roman" pitchFamily="18" charset="0"/>
                <a:cs typeface="Times New Roman" pitchFamily="18" charset="0"/>
              </a:rPr>
              <a:t> &amp; </a:t>
            </a:r>
            <a:r>
              <a:rPr lang="en-US" sz="2000" dirty="0" err="1" smtClean="0">
                <a:solidFill>
                  <a:schemeClr val="tx1"/>
                </a:solidFill>
                <a:latin typeface="Times New Roman" pitchFamily="18" charset="0"/>
                <a:cs typeface="Times New Roman" pitchFamily="18" charset="0"/>
              </a:rPr>
              <a:t>Tajdid</a:t>
            </a:r>
            <a:r>
              <a:rPr lang="en-US" sz="2000" dirty="0" smtClean="0">
                <a:solidFill>
                  <a:schemeClr val="tx1"/>
                </a:solidFill>
                <a:latin typeface="Times New Roman" pitchFamily="18" charset="0"/>
                <a:cs typeface="Times New Roman" pitchFamily="18" charset="0"/>
              </a:rPr>
              <a:t> PWM </a:t>
            </a:r>
            <a:r>
              <a:rPr lang="en-US" sz="2000" dirty="0" err="1" smtClean="0">
                <a:solidFill>
                  <a:schemeClr val="tx1"/>
                </a:solidFill>
                <a:latin typeface="Times New Roman" pitchFamily="18" charset="0"/>
                <a:cs typeface="Times New Roman" pitchFamily="18" charset="0"/>
              </a:rPr>
              <a:t>Sumsel</a:t>
            </a:r>
            <a:endParaRPr lang="en-US"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l"/>
            <a:r>
              <a:rPr lang="en-US" smtClean="0">
                <a:latin typeface="Times New Roman" pitchFamily="18" charset="0"/>
                <a:cs typeface="Times New Roman" pitchFamily="18" charset="0"/>
              </a:rPr>
              <a:t>Ruang Lingkup Muámalah</a:t>
            </a:r>
          </a:p>
        </p:txBody>
      </p:sp>
      <p:sp>
        <p:nvSpPr>
          <p:cNvPr id="7171" name="Content Placeholder 2"/>
          <p:cNvSpPr>
            <a:spLocks noGrp="1"/>
          </p:cNvSpPr>
          <p:nvPr>
            <p:ph idx="1"/>
          </p:nvPr>
        </p:nvSpPr>
        <p:spPr/>
        <p:txBody>
          <a:bodyPr>
            <a:normAutofit lnSpcReduction="10000"/>
          </a:bodyPr>
          <a:lstStyle/>
          <a:p>
            <a:pPr>
              <a:buFont typeface="Wingdings" pitchFamily="2" charset="2"/>
              <a:buChar char="Ø"/>
            </a:pPr>
            <a:r>
              <a:rPr lang="en-US" smtClean="0">
                <a:latin typeface="Times New Roman" pitchFamily="18" charset="0"/>
                <a:cs typeface="Times New Roman" pitchFamily="18" charset="0"/>
              </a:rPr>
              <a:t>Ekonomi</a:t>
            </a:r>
          </a:p>
          <a:p>
            <a:pPr>
              <a:buFont typeface="Wingdings" pitchFamily="2" charset="2"/>
              <a:buChar char="Ø"/>
            </a:pPr>
            <a:r>
              <a:rPr lang="en-US" smtClean="0">
                <a:latin typeface="Times New Roman" pitchFamily="18" charset="0"/>
                <a:cs typeface="Times New Roman" pitchFamily="18" charset="0"/>
              </a:rPr>
              <a:t>Pernikahan</a:t>
            </a:r>
          </a:p>
          <a:p>
            <a:pPr>
              <a:buFont typeface="Wingdings" pitchFamily="2" charset="2"/>
              <a:buChar char="Ø"/>
            </a:pPr>
            <a:r>
              <a:rPr lang="en-US" smtClean="0">
                <a:latin typeface="Times New Roman" pitchFamily="18" charset="0"/>
                <a:cs typeface="Times New Roman" pitchFamily="18" charset="0"/>
              </a:rPr>
              <a:t>Kewarisan</a:t>
            </a:r>
          </a:p>
          <a:p>
            <a:pPr>
              <a:buFont typeface="Wingdings" pitchFamily="2" charset="2"/>
              <a:buChar char="Ø"/>
            </a:pPr>
            <a:r>
              <a:rPr lang="en-US" smtClean="0">
                <a:latin typeface="Times New Roman" pitchFamily="18" charset="0"/>
                <a:cs typeface="Times New Roman" pitchFamily="18" charset="0"/>
              </a:rPr>
              <a:t>Hukum</a:t>
            </a:r>
          </a:p>
          <a:p>
            <a:pPr>
              <a:buFont typeface="Wingdings" pitchFamily="2" charset="2"/>
              <a:buChar char="Ø"/>
            </a:pPr>
            <a:r>
              <a:rPr lang="en-US" smtClean="0">
                <a:latin typeface="Times New Roman" pitchFamily="18" charset="0"/>
                <a:cs typeface="Times New Roman" pitchFamily="18" charset="0"/>
              </a:rPr>
              <a:t>Politik</a:t>
            </a:r>
          </a:p>
          <a:p>
            <a:pPr>
              <a:buFont typeface="Wingdings" pitchFamily="2" charset="2"/>
              <a:buChar char="Ø"/>
            </a:pPr>
            <a:r>
              <a:rPr lang="en-US" smtClean="0">
                <a:latin typeface="Times New Roman" pitchFamily="18" charset="0"/>
                <a:cs typeface="Times New Roman" pitchFamily="18" charset="0"/>
              </a:rPr>
              <a:t>Budaya</a:t>
            </a:r>
          </a:p>
          <a:p>
            <a:pPr>
              <a:buFont typeface="Wingdings" pitchFamily="2" charset="2"/>
              <a:buChar char="Ø"/>
            </a:pPr>
            <a:r>
              <a:rPr lang="en-US" smtClean="0">
                <a:latin typeface="Times New Roman" pitchFamily="18" charset="0"/>
                <a:cs typeface="Times New Roman" pitchFamily="18" charset="0"/>
              </a:rPr>
              <a:t>Seni</a:t>
            </a:r>
          </a:p>
          <a:p>
            <a:pPr>
              <a:buFont typeface="Wingdings" pitchFamily="2" charset="2"/>
              <a:buChar char="Ø"/>
            </a:pPr>
            <a:r>
              <a:rPr lang="en-US" smtClean="0">
                <a:latin typeface="Times New Roman" pitchFamily="18" charset="0"/>
                <a:cs typeface="Times New Roman" pitchFamily="18" charset="0"/>
              </a:rPr>
              <a:t>Dll</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274638"/>
            <a:ext cx="8229600" cy="796925"/>
          </a:xfrm>
        </p:spPr>
        <p:txBody>
          <a:bodyPr/>
          <a:lstStyle/>
          <a:p>
            <a:pPr algn="l"/>
            <a:r>
              <a:rPr lang="en-US" sz="4000" b="1" dirty="0" smtClean="0">
                <a:latin typeface="Times New Roman" pitchFamily="18" charset="0"/>
                <a:cs typeface="Times New Roman" pitchFamily="18" charset="0"/>
              </a:rPr>
              <a:t>B. </a:t>
            </a:r>
            <a:r>
              <a:rPr lang="en-US" sz="4000" b="1" dirty="0" err="1" smtClean="0">
                <a:latin typeface="Times New Roman" pitchFamily="18" charset="0"/>
                <a:cs typeface="Times New Roman" pitchFamily="18" charset="0"/>
              </a:rPr>
              <a:t>Dasar</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Ibadah</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Ám</a:t>
            </a:r>
            <a:r>
              <a:rPr lang="en-US" sz="4000" b="1" dirty="0" smtClean="0">
                <a:latin typeface="Times New Roman" pitchFamily="18" charset="0"/>
                <a:cs typeface="Times New Roman" pitchFamily="18" charset="0"/>
              </a:rPr>
              <a:t> (</a:t>
            </a:r>
            <a:r>
              <a:rPr lang="en-US" sz="4000" b="1" dirty="0" err="1" smtClean="0">
                <a:latin typeface="Times New Roman" pitchFamily="18" charset="0"/>
                <a:cs typeface="Times New Roman" pitchFamily="18" charset="0"/>
              </a:rPr>
              <a:t>Muámalah</a:t>
            </a:r>
            <a:r>
              <a:rPr lang="en-US" sz="4000" b="1" dirty="0" smtClean="0">
                <a:latin typeface="Times New Roman" pitchFamily="18" charset="0"/>
                <a:cs typeface="Times New Roman" pitchFamily="18" charset="0"/>
              </a:rPr>
              <a:t>)</a:t>
            </a:r>
            <a:endParaRPr lang="en-US" b="1" dirty="0" smtClean="0">
              <a:latin typeface="Times New Roman" pitchFamily="18" charset="0"/>
              <a:cs typeface="Times New Roman" pitchFamily="18" charset="0"/>
            </a:endParaRPr>
          </a:p>
        </p:txBody>
      </p:sp>
      <p:sp>
        <p:nvSpPr>
          <p:cNvPr id="3" name="Content Placeholder 2"/>
          <p:cNvSpPr>
            <a:spLocks noGrp="1"/>
          </p:cNvSpPr>
          <p:nvPr>
            <p:ph idx="1"/>
          </p:nvPr>
        </p:nvSpPr>
        <p:spPr>
          <a:xfrm>
            <a:off x="428625" y="1714487"/>
            <a:ext cx="8229600" cy="4525975"/>
          </a:xfrm>
        </p:spPr>
        <p:txBody>
          <a:bodyPr>
            <a:normAutofit/>
          </a:bodyPr>
          <a:lstStyle/>
          <a:p>
            <a:pPr marL="363538" indent="-363538">
              <a:spcBef>
                <a:spcPts val="0"/>
              </a:spcBef>
              <a:buFont typeface="Wingdings" pitchFamily="2" charset="2"/>
              <a:buChar char="q"/>
              <a:defRPr/>
            </a:pPr>
            <a:r>
              <a:rPr lang="en-US" sz="2800" b="1" dirty="0" err="1" smtClean="0">
                <a:latin typeface="Times New Roman" pitchFamily="18" charset="0"/>
                <a:cs typeface="Times New Roman" pitchFamily="18" charset="0"/>
              </a:rPr>
              <a:t>Semua</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aktivitas</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niat</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karena</a:t>
            </a:r>
            <a:r>
              <a:rPr lang="en-US" sz="2800" b="1"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Allah</a:t>
            </a:r>
          </a:p>
          <a:p>
            <a:pPr marL="363538" indent="-363538">
              <a:spcBef>
                <a:spcPts val="0"/>
              </a:spcBef>
              <a:buNone/>
              <a:defRPr/>
            </a:pPr>
            <a:endParaRPr lang="en-US" sz="2800" b="1" dirty="0" smtClean="0">
              <a:latin typeface="Times New Roman" pitchFamily="18" charset="0"/>
              <a:cs typeface="Times New Roman" pitchFamily="18" charset="0"/>
            </a:endParaRPr>
          </a:p>
          <a:p>
            <a:pPr algn="r" rtl="1">
              <a:spcBef>
                <a:spcPts val="0"/>
              </a:spcBef>
              <a:buFont typeface="Arial" charset="0"/>
              <a:buNone/>
              <a:defRPr/>
            </a:pPr>
            <a:r>
              <a:rPr lang="ar-SA" sz="4400" dirty="0" smtClean="0">
                <a:latin typeface="Traditional Arabic" pitchFamily="18" charset="-78"/>
                <a:cs typeface="Traditional Arabic" pitchFamily="18" charset="-78"/>
              </a:rPr>
              <a:t>قُلْ اِنَّ صَلَاتِيْ وَنُسُكِيْ وَمَحْيَايَ وَمَمَاتِيْ لِلّٰهِ رَبِّ الْعٰلَمِيْنَۙ</a:t>
            </a:r>
            <a:endParaRPr lang="en-US" sz="4400" dirty="0" smtClean="0">
              <a:latin typeface="Traditional Arabic" pitchFamily="18" charset="-78"/>
              <a:cs typeface="Traditional Arabic" pitchFamily="18" charset="-78"/>
            </a:endParaRPr>
          </a:p>
          <a:p>
            <a:pPr marL="363538" indent="0">
              <a:spcBef>
                <a:spcPts val="0"/>
              </a:spcBef>
              <a:buFont typeface="Arial" charset="0"/>
              <a:buNone/>
              <a:defRPr/>
            </a:pPr>
            <a:endParaRPr lang="en-US" sz="2800" dirty="0" smtClean="0">
              <a:latin typeface="Times New Roman" pitchFamily="18" charset="0"/>
              <a:cs typeface="Times New Roman" pitchFamily="18" charset="0"/>
            </a:endParaRPr>
          </a:p>
          <a:p>
            <a:pPr marL="363538" indent="0">
              <a:spcBef>
                <a:spcPts val="0"/>
              </a:spcBef>
              <a:buFont typeface="Arial" charset="0"/>
              <a:buNone/>
              <a:defRPr/>
            </a:pPr>
            <a:r>
              <a:rPr lang="en-US" sz="2800" dirty="0" err="1" smtClean="0">
                <a:latin typeface="Times New Roman" pitchFamily="18" charset="0"/>
                <a:cs typeface="Times New Roman" pitchFamily="18" charset="0"/>
              </a:rPr>
              <a:t>Katakanlah</a:t>
            </a:r>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(Muhammad), "</a:t>
            </a:r>
            <a:r>
              <a:rPr lang="en-US" sz="2800" dirty="0" err="1" smtClean="0">
                <a:latin typeface="Times New Roman" pitchFamily="18" charset="0"/>
                <a:cs typeface="Times New Roman" pitchFamily="18" charset="0"/>
              </a:rPr>
              <a:t>Sesungguhnya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sholatku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ibadahku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hidupku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matiku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hanyalah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untuk</a:t>
            </a:r>
            <a:r>
              <a:rPr lang="en-US" sz="2800" dirty="0" smtClean="0">
                <a:latin typeface="Times New Roman" pitchFamily="18" charset="0"/>
                <a:cs typeface="Times New Roman" pitchFamily="18" charset="0"/>
              </a:rPr>
              <a:t> Allah, </a:t>
            </a:r>
            <a:r>
              <a:rPr lang="en-US" sz="2800" dirty="0" err="1" smtClean="0">
                <a:latin typeface="Times New Roman" pitchFamily="18" charset="0"/>
                <a:cs typeface="Times New Roman" pitchFamily="18" charset="0"/>
              </a:rPr>
              <a:t>Tuhan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seluruh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alam</a:t>
            </a:r>
            <a:r>
              <a:rPr lang="en-US" sz="2800" dirty="0" smtClean="0">
                <a:latin typeface="Times New Roman" pitchFamily="18" charset="0"/>
                <a:cs typeface="Times New Roman" pitchFamily="18" charset="0"/>
              </a:rPr>
              <a:t>." (QS al-</a:t>
            </a:r>
            <a:r>
              <a:rPr lang="en-US" sz="2800" dirty="0" err="1" smtClean="0">
                <a:latin typeface="Times New Roman" pitchFamily="18" charset="0"/>
                <a:cs typeface="Times New Roman" pitchFamily="18" charset="0"/>
              </a:rPr>
              <a:t>An'am</a:t>
            </a:r>
            <a:r>
              <a:rPr lang="en-US" sz="2800" dirty="0" smtClean="0">
                <a:latin typeface="Times New Roman" pitchFamily="18" charset="0"/>
                <a:cs typeface="Times New Roman" pitchFamily="18" charset="0"/>
              </a:rPr>
              <a:t> [6]: 162</a:t>
            </a:r>
            <a:r>
              <a:rPr lang="en-US" sz="2800" dirty="0" smtClean="0">
                <a:latin typeface="Times New Roman" pitchFamily="18" charset="0"/>
                <a:cs typeface="Times New Roman" pitchFamily="18" charset="0"/>
              </a:rPr>
              <a:t>)</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63538" indent="-363538" algn="l">
              <a:buFont typeface="Wingdings" pitchFamily="2" charset="2"/>
              <a:buChar char="q"/>
            </a:pPr>
            <a:r>
              <a:rPr lang="en-US" sz="2800" b="1" dirty="0" err="1" smtClean="0">
                <a:latin typeface="Times New Roman" pitchFamily="18" charset="0"/>
                <a:cs typeface="Times New Roman" pitchFamily="18" charset="0"/>
              </a:rPr>
              <a:t>Urusan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Muámalah</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Boleh</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berkreasi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dan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enovasi</a:t>
            </a:r>
            <a:endParaRPr lang="en-US" dirty="0"/>
          </a:p>
        </p:txBody>
      </p:sp>
      <p:sp>
        <p:nvSpPr>
          <p:cNvPr id="3" name="Content Placeholder 2"/>
          <p:cNvSpPr>
            <a:spLocks noGrp="1"/>
          </p:cNvSpPr>
          <p:nvPr>
            <p:ph idx="1"/>
          </p:nvPr>
        </p:nvSpPr>
        <p:spPr>
          <a:xfrm>
            <a:off x="457200" y="1928802"/>
            <a:ext cx="8229600" cy="4197361"/>
          </a:xfrm>
        </p:spPr>
        <p:txBody>
          <a:bodyPr/>
          <a:lstStyle/>
          <a:p>
            <a:pPr marL="363538" indent="-363538">
              <a:spcBef>
                <a:spcPts val="0"/>
              </a:spcBef>
              <a:buFont typeface="Wingdings" pitchFamily="2" charset="2"/>
              <a:buChar char="q"/>
              <a:defRPr/>
            </a:pPr>
            <a:endParaRPr lang="en-US" dirty="0" smtClean="0">
              <a:latin typeface="Times New Roman" pitchFamily="18" charset="0"/>
              <a:cs typeface="Times New Roman" pitchFamily="18" charset="0"/>
            </a:endParaRPr>
          </a:p>
          <a:p>
            <a:pPr marL="0" indent="0" algn="r" rtl="1">
              <a:spcBef>
                <a:spcPts val="0"/>
              </a:spcBef>
              <a:buFont typeface="Arial" charset="0"/>
              <a:buNone/>
              <a:defRPr/>
            </a:pPr>
            <a:r>
              <a:rPr lang="ar-SA" sz="4800" dirty="0" smtClean="0">
                <a:latin typeface="Traditional Arabic" pitchFamily="18" charset="-78"/>
                <a:cs typeface="Traditional Arabic" pitchFamily="18" charset="-78"/>
              </a:rPr>
              <a:t>أَنْتُمْ أَعْلَمُ بِأَمْرِ </a:t>
            </a:r>
            <a:r>
              <a:rPr lang="ar-SA" sz="4800" dirty="0" smtClean="0">
                <a:latin typeface="Traditional Arabic" pitchFamily="18" charset="-78"/>
                <a:cs typeface="Traditional Arabic" pitchFamily="18" charset="-78"/>
              </a:rPr>
              <a:t>دُنْيَاكُمْ</a:t>
            </a:r>
          </a:p>
          <a:p>
            <a:pPr marL="363538" indent="0">
              <a:spcBef>
                <a:spcPts val="0"/>
              </a:spcBef>
              <a:buFont typeface="Arial" charset="0"/>
              <a:buNone/>
              <a:defRPr/>
            </a:pPr>
            <a:endParaRPr lang="en-US" dirty="0" smtClean="0">
              <a:latin typeface="Times New Roman" pitchFamily="18" charset="0"/>
              <a:cs typeface="Times New Roman" pitchFamily="18" charset="0"/>
            </a:endParaRPr>
          </a:p>
          <a:p>
            <a:pPr marL="0" indent="0">
              <a:spcBef>
                <a:spcPts val="0"/>
              </a:spcBef>
              <a:buFont typeface="Arial" charset="0"/>
              <a:buNone/>
              <a:defRPr/>
            </a:pPr>
            <a:r>
              <a:rPr lang="en-US" dirty="0" err="1" smtClean="0">
                <a:latin typeface="Times New Roman" pitchFamily="18" charset="0"/>
                <a:cs typeface="Times New Roman" pitchFamily="18" charset="0"/>
              </a:rPr>
              <a:t>Kamu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lebih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mengetahui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urusan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duniamu</a:t>
            </a:r>
            <a:r>
              <a:rPr lang="en-US" dirty="0" smtClean="0">
                <a:latin typeface="Times New Roman" pitchFamily="18" charset="0"/>
                <a:cs typeface="Times New Roman" pitchFamily="18" charset="0"/>
              </a:rPr>
              <a:t>.”  (HR. Muslim, no. 2363)</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363538" indent="-363538" algn="l">
              <a:buFont typeface="Wingdings" pitchFamily="2" charset="2"/>
              <a:buChar char="q"/>
            </a:pPr>
            <a:r>
              <a:rPr lang="en-US" sz="2800" b="1" dirty="0" err="1" smtClean="0">
                <a:latin typeface="Times New Roman" pitchFamily="18" charset="0"/>
                <a:cs typeface="Times New Roman" pitchFamily="18" charset="0"/>
              </a:rPr>
              <a:t>Semua</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boleh</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kecuali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ada</a:t>
            </a:r>
            <a:r>
              <a:rPr lang="en-US" sz="2800" b="1" dirty="0" smtClean="0">
                <a:latin typeface="Times New Roman" pitchFamily="18" charset="0"/>
                <a:cs typeface="Times New Roman" pitchFamily="18" charset="0"/>
              </a:rPr>
              <a:t> yang </a:t>
            </a:r>
            <a:r>
              <a:rPr lang="en-US" sz="2800" b="1" dirty="0" err="1" smtClean="0">
                <a:latin typeface="Times New Roman" pitchFamily="18" charset="0"/>
                <a:cs typeface="Times New Roman" pitchFamily="18" charset="0"/>
              </a:rPr>
              <a:t>mengharamkan</a:t>
            </a:r>
            <a:endParaRPr lang="en-US" sz="2800" dirty="0"/>
          </a:p>
        </p:txBody>
      </p:sp>
      <p:sp>
        <p:nvSpPr>
          <p:cNvPr id="3" name="Content Placeholder 2"/>
          <p:cNvSpPr>
            <a:spLocks noGrp="1"/>
          </p:cNvSpPr>
          <p:nvPr>
            <p:ph idx="1"/>
          </p:nvPr>
        </p:nvSpPr>
        <p:spPr/>
        <p:txBody>
          <a:bodyPr>
            <a:normAutofit/>
          </a:bodyPr>
          <a:lstStyle/>
          <a:p>
            <a:pPr marL="0" indent="0">
              <a:spcBef>
                <a:spcPts val="0"/>
              </a:spcBef>
              <a:buFont typeface="Wingdings" pitchFamily="2" charset="2"/>
              <a:buChar char="q"/>
              <a:defRPr/>
            </a:pPr>
            <a:endParaRPr lang="en-US" sz="4000" b="1" dirty="0" smtClean="0">
              <a:latin typeface="Times New Roman" pitchFamily="18" charset="0"/>
              <a:cs typeface="Times New Roman" pitchFamily="18" charset="0"/>
            </a:endParaRPr>
          </a:p>
          <a:p>
            <a:pPr marL="0" indent="0" algn="just" rtl="1">
              <a:spcBef>
                <a:spcPts val="0"/>
              </a:spcBef>
              <a:buFont typeface="Arial" charset="0"/>
              <a:buNone/>
              <a:defRPr/>
            </a:pPr>
            <a:r>
              <a:rPr lang="ar-SA" sz="4000" dirty="0" smtClean="0">
                <a:latin typeface="Traditional Arabic" pitchFamily="18" charset="-78"/>
                <a:cs typeface="Traditional Arabic" pitchFamily="18" charset="-78"/>
              </a:rPr>
              <a:t>الأَصْلُ فِىْ الأَشْيَاءِ الإِبَاحَةُ حَتَّى يَدُلَّ الدَّلِيْلُ عَلَىْ التَّحْرِيْمِ</a:t>
            </a:r>
            <a:endParaRPr lang="en-US" sz="4000" dirty="0" smtClean="0">
              <a:latin typeface="Traditional Arabic" pitchFamily="18" charset="-78"/>
              <a:cs typeface="Traditional Arabic" pitchFamily="18" charset="-78"/>
            </a:endParaRPr>
          </a:p>
          <a:p>
            <a:pPr marL="0" indent="0">
              <a:spcBef>
                <a:spcPts val="0"/>
              </a:spcBef>
              <a:buFont typeface="Arial" charset="0"/>
              <a:buNone/>
              <a:defRPr/>
            </a:pPr>
            <a:endParaRPr lang="en-US" sz="2800" dirty="0" smtClean="0">
              <a:latin typeface="Times New Roman" pitchFamily="18" charset="0"/>
              <a:cs typeface="Times New Roman" pitchFamily="18" charset="0"/>
            </a:endParaRPr>
          </a:p>
          <a:p>
            <a:pPr marL="0" indent="0">
              <a:spcBef>
                <a:spcPts val="0"/>
              </a:spcBef>
              <a:buFont typeface="Arial" charset="0"/>
              <a:buNone/>
              <a:defRPr/>
            </a:pPr>
            <a:r>
              <a:rPr lang="en-US" sz="2800" dirty="0" err="1" smtClean="0">
                <a:latin typeface="Times New Roman" pitchFamily="18" charset="0"/>
                <a:cs typeface="Times New Roman" pitchFamily="18" charset="0"/>
              </a:rPr>
              <a:t>Hukum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asal</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dari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segala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perkara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ialah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dibolehkan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sampai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adanya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dalil</a:t>
            </a:r>
            <a:r>
              <a:rPr lang="en-US" sz="2800" dirty="0" smtClean="0">
                <a:latin typeface="Times New Roman" pitchFamily="18" charset="0"/>
                <a:cs typeface="Times New Roman" pitchFamily="18" charset="0"/>
              </a:rPr>
              <a:t> yang </a:t>
            </a:r>
            <a:r>
              <a:rPr lang="en-US" sz="2800" dirty="0" err="1" smtClean="0">
                <a:latin typeface="Times New Roman" pitchFamily="18" charset="0"/>
                <a:cs typeface="Times New Roman" pitchFamily="18" charset="0"/>
              </a:rPr>
              <a:t>menunjukkan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atas</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keharamannya</a:t>
            </a:r>
            <a:r>
              <a:rPr lang="en-US" sz="2800" dirty="0" smtClean="0">
                <a:latin typeface="Times New Roman" pitchFamily="18" charset="0"/>
                <a:cs typeface="Times New Roman" pitchFamily="18" charset="0"/>
              </a:rPr>
              <a:t>.</a:t>
            </a:r>
            <a:endParaRPr lang="en-US" sz="4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274638"/>
            <a:ext cx="8229600" cy="725487"/>
          </a:xfrm>
        </p:spPr>
        <p:txBody>
          <a:bodyPr/>
          <a:lstStyle/>
          <a:p>
            <a:pPr marL="363538" indent="-363538" algn="l">
              <a:buFont typeface="Wingdings" pitchFamily="2" charset="2"/>
              <a:buChar char="q"/>
            </a:pPr>
            <a:r>
              <a:rPr lang="en-US" sz="4000" dirty="0" err="1" smtClean="0">
                <a:latin typeface="Times New Roman" pitchFamily="18" charset="0"/>
                <a:cs typeface="Times New Roman" pitchFamily="18" charset="0"/>
              </a:rPr>
              <a:t>Tidak</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Haram</a:t>
            </a:r>
            <a:endParaRPr lang="en-US" sz="3200" dirty="0" smtClean="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5286375"/>
          </a:xfrm>
        </p:spPr>
        <p:txBody>
          <a:bodyPr/>
          <a:lstStyle/>
          <a:p>
            <a:pPr>
              <a:buFont typeface="Arial" charset="0"/>
              <a:buNone/>
              <a:defRPr/>
            </a:pPr>
            <a:endParaRPr lang="en-US" sz="2800" dirty="0" smtClean="0">
              <a:latin typeface="Times New Roman" pitchFamily="18" charset="0"/>
              <a:cs typeface="Times New Roman" pitchFamily="18" charset="0"/>
            </a:endParaRPr>
          </a:p>
          <a:p>
            <a:pPr marL="0" indent="0" algn="just" rtl="1">
              <a:spcBef>
                <a:spcPts val="0"/>
              </a:spcBef>
              <a:buFont typeface="Arial" charset="0"/>
              <a:buNone/>
              <a:defRPr/>
            </a:pPr>
            <a:r>
              <a:rPr lang="ar-SA" sz="4400" dirty="0" smtClean="0">
                <a:latin typeface="Traditional Arabic" pitchFamily="18" charset="-78"/>
                <a:cs typeface="Traditional Arabic" pitchFamily="18" charset="-78"/>
              </a:rPr>
              <a:t>اَلْحَلَالُ مَا أَحَلَّ اللهُ فِي كِتَابِهِ</a:t>
            </a:r>
            <a:r>
              <a:rPr lang="en-US" sz="4400" dirty="0" smtClean="0">
                <a:latin typeface="Traditional Arabic" pitchFamily="18" charset="-78"/>
                <a:cs typeface="Traditional Arabic" pitchFamily="18" charset="-78"/>
              </a:rPr>
              <a:t>, </a:t>
            </a:r>
            <a:r>
              <a:rPr lang="ar-SA" sz="4400" dirty="0" smtClean="0">
                <a:latin typeface="Traditional Arabic" pitchFamily="18" charset="-78"/>
                <a:cs typeface="Traditional Arabic" pitchFamily="18" charset="-78"/>
              </a:rPr>
              <a:t>وَالْحَرَامُ مَا حَرَّمَ اللهُ فِي كِتَابِهِ</a:t>
            </a:r>
            <a:r>
              <a:rPr lang="en-US" sz="4400" dirty="0" smtClean="0">
                <a:latin typeface="Traditional Arabic" pitchFamily="18" charset="-78"/>
                <a:cs typeface="Traditional Arabic" pitchFamily="18" charset="-78"/>
              </a:rPr>
              <a:t> </a:t>
            </a:r>
            <a:r>
              <a:rPr lang="ar-SA" sz="4400" dirty="0" smtClean="0">
                <a:latin typeface="Traditional Arabic" pitchFamily="18" charset="-78"/>
                <a:cs typeface="Traditional Arabic" pitchFamily="18" charset="-78"/>
              </a:rPr>
              <a:t>وَمَا سَكَتَ عَنْهُ</a:t>
            </a:r>
            <a:r>
              <a:rPr lang="en-US" sz="4400" dirty="0" smtClean="0">
                <a:latin typeface="Traditional Arabic" pitchFamily="18" charset="-78"/>
                <a:cs typeface="Traditional Arabic" pitchFamily="18" charset="-78"/>
              </a:rPr>
              <a:t>, </a:t>
            </a:r>
            <a:r>
              <a:rPr lang="ar-SA" sz="4400" dirty="0" smtClean="0">
                <a:latin typeface="Traditional Arabic" pitchFamily="18" charset="-78"/>
                <a:cs typeface="Traditional Arabic" pitchFamily="18" charset="-78"/>
              </a:rPr>
              <a:t>فَهُوَ مِمَّا عَفَا عَنْهُ</a:t>
            </a:r>
            <a:endParaRPr lang="en-US" sz="4400" dirty="0" smtClean="0">
              <a:latin typeface="Traditional Arabic" pitchFamily="18" charset="-78"/>
              <a:cs typeface="Traditional Arabic" pitchFamily="18" charset="-78"/>
            </a:endParaRPr>
          </a:p>
          <a:p>
            <a:pPr marL="363538" indent="0" algn="just">
              <a:spcBef>
                <a:spcPts val="0"/>
              </a:spcBef>
              <a:buFont typeface="Arial" charset="0"/>
              <a:buNone/>
              <a:defRPr/>
            </a:pPr>
            <a:r>
              <a:rPr lang="en-US" sz="2800" dirty="0" smtClean="0">
                <a:latin typeface="Times New Roman" pitchFamily="18" charset="0"/>
                <a:cs typeface="Times New Roman" pitchFamily="18" charset="0"/>
              </a:rPr>
              <a:t>Yang </a:t>
            </a:r>
            <a:r>
              <a:rPr lang="en-US" sz="2800" dirty="0" err="1" smtClean="0">
                <a:latin typeface="Times New Roman" pitchFamily="18" charset="0"/>
                <a:cs typeface="Times New Roman" pitchFamily="18" charset="0"/>
              </a:rPr>
              <a:t>halal</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adalah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apa</a:t>
            </a:r>
            <a:r>
              <a:rPr lang="en-US" sz="2800" dirty="0" smtClean="0">
                <a:latin typeface="Times New Roman" pitchFamily="18" charset="0"/>
                <a:cs typeface="Times New Roman" pitchFamily="18" charset="0"/>
              </a:rPr>
              <a:t> yang Allah </a:t>
            </a:r>
            <a:r>
              <a:rPr lang="en-US" sz="2800" dirty="0" err="1" smtClean="0">
                <a:latin typeface="Times New Roman" pitchFamily="18" charset="0"/>
                <a:cs typeface="Times New Roman" pitchFamily="18" charset="0"/>
              </a:rPr>
              <a:t>halalkan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dalam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kitabNya</a:t>
            </a:r>
            <a:r>
              <a:rPr lang="en-US" sz="2800" dirty="0" smtClean="0">
                <a:latin typeface="Times New Roman" pitchFamily="18" charset="0"/>
                <a:cs typeface="Times New Roman" pitchFamily="18" charset="0"/>
              </a:rPr>
              <a:t>, yang </a:t>
            </a:r>
            <a:r>
              <a:rPr lang="en-US" sz="2800" dirty="0" err="1" smtClean="0">
                <a:latin typeface="Times New Roman" pitchFamily="18" charset="0"/>
                <a:cs typeface="Times New Roman" pitchFamily="18" charset="0"/>
              </a:rPr>
              <a:t>haram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adalah</a:t>
            </a:r>
            <a:r>
              <a:rPr lang="en-US" sz="2800" dirty="0" smtClean="0">
                <a:latin typeface="Times New Roman" pitchFamily="18" charset="0"/>
                <a:cs typeface="Times New Roman" pitchFamily="18" charset="0"/>
              </a:rPr>
              <a:t> yang Allah </a:t>
            </a:r>
            <a:r>
              <a:rPr lang="en-US" sz="2800" dirty="0" err="1" smtClean="0">
                <a:latin typeface="Times New Roman" pitchFamily="18" charset="0"/>
                <a:cs typeface="Times New Roman" pitchFamily="18" charset="0"/>
              </a:rPr>
              <a:t>haramkan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dalam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kitabNya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apa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saja</a:t>
            </a:r>
            <a:r>
              <a:rPr lang="en-US" sz="2800" dirty="0" smtClean="0">
                <a:latin typeface="Times New Roman" pitchFamily="18" charset="0"/>
                <a:cs typeface="Times New Roman" pitchFamily="18" charset="0"/>
              </a:rPr>
              <a:t> yang </a:t>
            </a:r>
            <a:r>
              <a:rPr lang="en-US" sz="2800" dirty="0" err="1" smtClean="0">
                <a:latin typeface="Times New Roman" pitchFamily="18" charset="0"/>
                <a:cs typeface="Times New Roman" pitchFamily="18" charset="0"/>
              </a:rPr>
              <a:t>di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diamkanNya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maka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itu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termasuk</a:t>
            </a:r>
            <a:r>
              <a:rPr lang="en-US" sz="2800" dirty="0" smtClean="0">
                <a:latin typeface="Times New Roman" pitchFamily="18" charset="0"/>
                <a:cs typeface="Times New Roman" pitchFamily="18" charset="0"/>
              </a:rPr>
              <a:t> yang </a:t>
            </a:r>
            <a:r>
              <a:rPr lang="en-US" sz="2800" dirty="0" err="1" smtClean="0">
                <a:latin typeface="Times New Roman" pitchFamily="18" charset="0"/>
                <a:cs typeface="Times New Roman" pitchFamily="18" charset="0"/>
              </a:rPr>
              <a:t>dimaafkan</a:t>
            </a:r>
            <a:r>
              <a:rPr lang="en-US" sz="2800" dirty="0" smtClean="0">
                <a:latin typeface="Times New Roman" pitchFamily="18" charset="0"/>
                <a:cs typeface="Times New Roman" pitchFamily="18" charset="0"/>
              </a:rPr>
              <a:t>.” (HR. At </a:t>
            </a:r>
            <a:r>
              <a:rPr lang="en-US" sz="2800" dirty="0" err="1" smtClean="0">
                <a:latin typeface="Times New Roman" pitchFamily="18" charset="0"/>
                <a:cs typeface="Times New Roman" pitchFamily="18" charset="0"/>
              </a:rPr>
              <a:t>Tirmidzi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Ibnu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Majah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Ath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Thabarani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dan</a:t>
            </a:r>
            <a:r>
              <a:rPr lang="en-US" sz="2800" dirty="0" smtClean="0">
                <a:latin typeface="Times New Roman" pitchFamily="18" charset="0"/>
                <a:cs typeface="Times New Roman" pitchFamily="18" charset="0"/>
              </a:rPr>
              <a:t> At </a:t>
            </a:r>
            <a:r>
              <a:rPr lang="en-US" sz="2800" dirty="0" err="1" smtClean="0">
                <a:latin typeface="Times New Roman" pitchFamily="18" charset="0"/>
                <a:cs typeface="Times New Roman" pitchFamily="18" charset="0"/>
              </a:rPr>
              <a:t>Tirmidzi</a:t>
            </a:r>
            <a:r>
              <a:rPr lang="en-US" sz="2800" dirty="0" smtClean="0">
                <a:latin typeface="Times New Roman" pitchFamily="18" charset="0"/>
                <a:cs typeface="Times New Roman" pitchFamily="18" charset="0"/>
              </a:rPr>
              <a:t>) </a:t>
            </a:r>
            <a:endParaRPr lang="en-US" sz="2200" dirty="0" smtClean="0">
              <a:latin typeface="Times New Roman" pitchFamily="18" charset="0"/>
              <a:cs typeface="Times New Roman" pitchFamily="18" charset="0"/>
            </a:endParaRPr>
          </a:p>
          <a:p>
            <a:pPr marL="0" indent="0" algn="just">
              <a:buFont typeface="Arial" charset="0"/>
              <a:buNone/>
              <a:defRPr/>
            </a:pPr>
            <a:endParaRPr lang="en-US" sz="1800" dirty="0" smtClean="0"/>
          </a:p>
          <a:p>
            <a:pPr marL="0" indent="0" algn="just">
              <a:buFont typeface="Arial" charset="0"/>
              <a:buNone/>
              <a:defRPr/>
            </a:pPr>
            <a:endParaRPr lang="en-US" sz="1800" dirty="0" err="1" smtClean="0"/>
          </a:p>
          <a:p>
            <a:pPr>
              <a:defRPr/>
            </a:pPr>
            <a:endParaRPr lang="en-US"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marL="363538" indent="-363538" algn="l">
              <a:buFont typeface="Wingdings" pitchFamily="2" charset="2"/>
              <a:buChar char="q"/>
            </a:pPr>
            <a:r>
              <a:rPr lang="en-US" sz="4000" smtClean="0">
                <a:latin typeface="Times New Roman" pitchFamily="18" charset="0"/>
                <a:cs typeface="Times New Roman" pitchFamily="18" charset="0"/>
              </a:rPr>
              <a:t>Tidak </a:t>
            </a:r>
            <a:r>
              <a:rPr lang="id-ID" sz="4000" smtClean="0">
                <a:latin typeface="Times New Roman" pitchFamily="18" charset="0"/>
                <a:cs typeface="Times New Roman" pitchFamily="18" charset="0"/>
              </a:rPr>
              <a:t>Fasa</a:t>
            </a:r>
            <a:r>
              <a:rPr lang="en-US" sz="4000" smtClean="0">
                <a:latin typeface="Times New Roman" pitchFamily="18" charset="0"/>
                <a:cs typeface="Times New Roman" pitchFamily="18" charset="0"/>
              </a:rPr>
              <a:t>d</a:t>
            </a:r>
            <a:r>
              <a:rPr lang="id-ID" sz="4000" smtClean="0">
                <a:latin typeface="Times New Roman" pitchFamily="18" charset="0"/>
                <a:cs typeface="Times New Roman" pitchFamily="18" charset="0"/>
              </a:rPr>
              <a:t> (kerusakan)</a:t>
            </a:r>
            <a:r>
              <a:rPr lang="en-US" sz="4000" smtClean="0">
                <a:latin typeface="Times New Roman" pitchFamily="18" charset="0"/>
                <a:cs typeface="Times New Roman" pitchFamily="18" charset="0"/>
              </a:rPr>
              <a:t>:</a:t>
            </a:r>
            <a:endParaRPr lang="en-US" smtClean="0"/>
          </a:p>
        </p:txBody>
      </p:sp>
      <p:sp>
        <p:nvSpPr>
          <p:cNvPr id="9219" name="Content Placeholder 2"/>
          <p:cNvSpPr>
            <a:spLocks noGrp="1"/>
          </p:cNvSpPr>
          <p:nvPr>
            <p:ph idx="1"/>
          </p:nvPr>
        </p:nvSpPr>
        <p:spPr/>
        <p:txBody>
          <a:bodyPr/>
          <a:lstStyle/>
          <a:p>
            <a:pPr marL="0" indent="0" algn="just" rtl="1">
              <a:spcBef>
                <a:spcPct val="0"/>
              </a:spcBef>
              <a:buFont typeface="Arial" charset="0"/>
              <a:buNone/>
            </a:pPr>
            <a:r>
              <a:rPr lang="ar-SA" sz="4800" smtClean="0">
                <a:latin typeface="Traditional Arabic" pitchFamily="18" charset="-78"/>
                <a:cs typeface="Traditional Arabic" pitchFamily="18" charset="-78"/>
              </a:rPr>
              <a:t>وَلَا تَبۡغِ ٱلۡفَسَادَ فِي ٱلۡأَرۡضِۖ إِنَّ ٱللَّهَ لَا يُحِبُّ ٱلۡمُفۡسِدِينَ</a:t>
            </a:r>
            <a:endParaRPr lang="en-US" sz="4800" smtClean="0">
              <a:latin typeface="Traditional Arabic" pitchFamily="18" charset="-78"/>
              <a:cs typeface="Traditional Arabic" pitchFamily="18" charset="-78"/>
            </a:endParaRPr>
          </a:p>
          <a:p>
            <a:pPr marL="0" indent="0" algn="just">
              <a:spcBef>
                <a:spcPct val="0"/>
              </a:spcBef>
              <a:buFont typeface="Arial" charset="0"/>
              <a:buNone/>
            </a:pPr>
            <a:endParaRPr lang="en-US" sz="3600" smtClean="0">
              <a:latin typeface="Times New Roman" pitchFamily="18" charset="0"/>
              <a:cs typeface="Times New Roman" pitchFamily="18" charset="0"/>
            </a:endParaRPr>
          </a:p>
          <a:p>
            <a:pPr marL="0" indent="0" algn="just">
              <a:spcBef>
                <a:spcPct val="0"/>
              </a:spcBef>
              <a:buFont typeface="Arial" charset="0"/>
              <a:buNone/>
            </a:pPr>
            <a:r>
              <a:rPr lang="en-US" sz="3600" smtClean="0">
                <a:latin typeface="Times New Roman" pitchFamily="18" charset="0"/>
                <a:cs typeface="Times New Roman" pitchFamily="18" charset="0"/>
              </a:rPr>
              <a:t>Dan janganlah kamu berbuat kerusakan di (muka) bumi. Sesungguhnya Allah tidak menyukai orang-orang yang berbuat kerusakan.(QS Al Qasas [28]: 77).</a:t>
            </a:r>
            <a:endParaRPr lang="en-US" sz="3600" smtClean="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274638"/>
            <a:ext cx="8229600" cy="1154112"/>
          </a:xfrm>
        </p:spPr>
        <p:txBody>
          <a:bodyPr/>
          <a:lstStyle/>
          <a:p>
            <a:pPr marL="363538" indent="-363538" algn="l">
              <a:buFont typeface="Wingdings" pitchFamily="2" charset="2"/>
              <a:buChar char="q"/>
            </a:pPr>
            <a:r>
              <a:rPr lang="en-US" smtClean="0">
                <a:latin typeface="Times New Roman" pitchFamily="18" charset="0"/>
                <a:cs typeface="Times New Roman" pitchFamily="18" charset="0"/>
              </a:rPr>
              <a:t>Tidak D</a:t>
            </a:r>
            <a:r>
              <a:rPr lang="id-ID" smtClean="0">
                <a:latin typeface="Times New Roman" pitchFamily="18" charset="0"/>
                <a:cs typeface="Times New Roman" pitchFamily="18" charset="0"/>
              </a:rPr>
              <a:t>harar (bahaya)</a:t>
            </a:r>
            <a:r>
              <a:rPr lang="en-US" smtClean="0">
                <a:latin typeface="Times New Roman" pitchFamily="18" charset="0"/>
                <a:cs typeface="Times New Roman" pitchFamily="18" charset="0"/>
              </a:rPr>
              <a:t>:</a:t>
            </a:r>
            <a:endParaRPr lang="en-US" smtClean="0"/>
          </a:p>
        </p:txBody>
      </p:sp>
      <p:sp>
        <p:nvSpPr>
          <p:cNvPr id="10243" name="Content Placeholder 2"/>
          <p:cNvSpPr>
            <a:spLocks noGrp="1"/>
          </p:cNvSpPr>
          <p:nvPr>
            <p:ph idx="1"/>
          </p:nvPr>
        </p:nvSpPr>
        <p:spPr>
          <a:xfrm>
            <a:off x="457200" y="1714500"/>
            <a:ext cx="8229600" cy="4411663"/>
          </a:xfrm>
        </p:spPr>
        <p:txBody>
          <a:bodyPr/>
          <a:lstStyle/>
          <a:p>
            <a:pPr marL="0" indent="0" algn="just" rtl="1">
              <a:spcBef>
                <a:spcPct val="0"/>
              </a:spcBef>
              <a:buFont typeface="Arial" charset="0"/>
              <a:buNone/>
            </a:pPr>
            <a:r>
              <a:rPr lang="ar-SA" sz="4000" smtClean="0">
                <a:latin typeface="Traditional Arabic" pitchFamily="18" charset="-78"/>
                <a:cs typeface="Traditional Arabic" pitchFamily="18" charset="-78"/>
              </a:rPr>
              <a:t>عَنْ  أَبِـيْ  سَعِيْدٍ سَعْدِ بْنِ مَالِكِ بْنِ سِنَانٍ الْـخُدْرِيِّ  رَضِيَ اللهُ عَنْهُ أَنَّ رَسُوْلَ اللهِ صَلَّـى اللهُ عَلَيْهِ وَسَلَّمَ قَالَ : لَا ضَرَرَ وَلَا ضِرَارَ</a:t>
            </a:r>
          </a:p>
          <a:p>
            <a:pPr marL="0" indent="0" algn="just">
              <a:spcBef>
                <a:spcPct val="0"/>
              </a:spcBef>
              <a:buFont typeface="Arial" charset="0"/>
              <a:buNone/>
            </a:pPr>
            <a:endParaRPr lang="en-US" smtClean="0">
              <a:latin typeface="Times New Roman" pitchFamily="18" charset="0"/>
              <a:cs typeface="Times New Roman" pitchFamily="18" charset="0"/>
            </a:endParaRPr>
          </a:p>
          <a:p>
            <a:pPr marL="0" indent="0" algn="just">
              <a:spcBef>
                <a:spcPct val="0"/>
              </a:spcBef>
              <a:buFont typeface="Arial" charset="0"/>
              <a:buNone/>
            </a:pPr>
            <a:r>
              <a:rPr lang="id-ID" smtClean="0">
                <a:latin typeface="Times New Roman" pitchFamily="18" charset="0"/>
                <a:cs typeface="Times New Roman" pitchFamily="18" charset="0"/>
              </a:rPr>
              <a:t>Dari Abû Sa’</a:t>
            </a:r>
            <a:r>
              <a:rPr lang="en-US" smtClean="0">
                <a:latin typeface="Times New Roman" pitchFamily="18" charset="0"/>
                <a:cs typeface="Times New Roman" pitchFamily="18" charset="0"/>
              </a:rPr>
              <a:t>i</a:t>
            </a:r>
            <a:r>
              <a:rPr lang="id-ID" smtClean="0">
                <a:latin typeface="Times New Roman" pitchFamily="18" charset="0"/>
                <a:cs typeface="Times New Roman" pitchFamily="18" charset="0"/>
              </a:rPr>
              <a:t>d Sa’d bin M</a:t>
            </a:r>
            <a:r>
              <a:rPr lang="en-US" smtClean="0">
                <a:latin typeface="Times New Roman" pitchFamily="18" charset="0"/>
                <a:cs typeface="Times New Roman" pitchFamily="18" charset="0"/>
              </a:rPr>
              <a:t>a</a:t>
            </a:r>
            <a:r>
              <a:rPr lang="id-ID" smtClean="0">
                <a:latin typeface="Times New Roman" pitchFamily="18" charset="0"/>
                <a:cs typeface="Times New Roman" pitchFamily="18" charset="0"/>
              </a:rPr>
              <a:t>lik bin Sin</a:t>
            </a:r>
            <a:r>
              <a:rPr lang="en-US" smtClean="0">
                <a:latin typeface="Times New Roman" pitchFamily="18" charset="0"/>
                <a:cs typeface="Times New Roman" pitchFamily="18" charset="0"/>
              </a:rPr>
              <a:t>a</a:t>
            </a:r>
            <a:r>
              <a:rPr lang="id-ID" smtClean="0">
                <a:latin typeface="Times New Roman" pitchFamily="18" charset="0"/>
                <a:cs typeface="Times New Roman" pitchFamily="18" charset="0"/>
              </a:rPr>
              <a:t>n al-Khudri Radhyallahu anhu, Ras</a:t>
            </a:r>
            <a:r>
              <a:rPr lang="en-US" smtClean="0">
                <a:latin typeface="Times New Roman" pitchFamily="18" charset="0"/>
                <a:cs typeface="Times New Roman" pitchFamily="18" charset="0"/>
              </a:rPr>
              <a:t>a</a:t>
            </a:r>
            <a:r>
              <a:rPr lang="id-ID" smtClean="0">
                <a:latin typeface="Times New Roman" pitchFamily="18" charset="0"/>
                <a:cs typeface="Times New Roman" pitchFamily="18" charset="0"/>
              </a:rPr>
              <a:t>lull</a:t>
            </a:r>
            <a:r>
              <a:rPr lang="en-US" smtClean="0">
                <a:latin typeface="Times New Roman" pitchFamily="18" charset="0"/>
                <a:cs typeface="Times New Roman" pitchFamily="18" charset="0"/>
              </a:rPr>
              <a:t>a</a:t>
            </a:r>
            <a:r>
              <a:rPr lang="id-ID" smtClean="0">
                <a:latin typeface="Times New Roman" pitchFamily="18" charset="0"/>
                <a:cs typeface="Times New Roman" pitchFamily="18" charset="0"/>
              </a:rPr>
              <a:t>h S</a:t>
            </a:r>
            <a:r>
              <a:rPr lang="en-US" smtClean="0">
                <a:latin typeface="Times New Roman" pitchFamily="18" charset="0"/>
                <a:cs typeface="Times New Roman" pitchFamily="18" charset="0"/>
              </a:rPr>
              <a:t>AW</a:t>
            </a:r>
            <a:r>
              <a:rPr lang="id-ID" smtClean="0">
                <a:latin typeface="Times New Roman" pitchFamily="18" charset="0"/>
                <a:cs typeface="Times New Roman" pitchFamily="18" charset="0"/>
              </a:rPr>
              <a:t> bersabda</a:t>
            </a:r>
            <a:r>
              <a:rPr lang="en-US" smtClean="0">
                <a:latin typeface="Times New Roman" pitchFamily="18" charset="0"/>
                <a:cs typeface="Times New Roman" pitchFamily="18" charset="0"/>
              </a:rPr>
              <a:t>; </a:t>
            </a:r>
            <a:r>
              <a:rPr lang="id-ID" smtClean="0">
                <a:latin typeface="Times New Roman" pitchFamily="18" charset="0"/>
                <a:cs typeface="Times New Roman" pitchFamily="18" charset="0"/>
              </a:rPr>
              <a:t>Tidak boleh ada bahaya dan tidak boleh membahayakan orang lain.</a:t>
            </a:r>
            <a:r>
              <a:rPr lang="en-US" smtClean="0">
                <a:latin typeface="Times New Roman" pitchFamily="18" charset="0"/>
                <a:cs typeface="Times New Roman" pitchFamily="18" charset="0"/>
              </a:rPr>
              <a:t>(HR. al-Hakim)</a:t>
            </a:r>
            <a:endParaRPr lang="en-US" sz="3600"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274638"/>
            <a:ext cx="8229600" cy="868362"/>
          </a:xfrm>
        </p:spPr>
        <p:txBody>
          <a:bodyPr/>
          <a:lstStyle/>
          <a:p>
            <a:pPr marL="363538" indent="-363538" algn="l">
              <a:buFont typeface="Wingdings" pitchFamily="2" charset="2"/>
              <a:buChar char="q"/>
            </a:pPr>
            <a:r>
              <a:rPr lang="en-US" sz="2800" b="1" smtClean="0">
                <a:latin typeface="Times New Roman" pitchFamily="18" charset="0"/>
                <a:cs typeface="Times New Roman" pitchFamily="18" charset="0"/>
              </a:rPr>
              <a:t>Tidak I</a:t>
            </a:r>
            <a:r>
              <a:rPr lang="id-ID" sz="2800" b="1" smtClean="0">
                <a:latin typeface="Times New Roman" pitchFamily="18" charset="0"/>
                <a:cs typeface="Times New Roman" pitchFamily="18" charset="0"/>
              </a:rPr>
              <a:t>syyan (kedurhaka</a:t>
            </a:r>
            <a:r>
              <a:rPr lang="en-US" sz="2800" b="1" smtClean="0">
                <a:latin typeface="Times New Roman" pitchFamily="18" charset="0"/>
                <a:cs typeface="Times New Roman" pitchFamily="18" charset="0"/>
              </a:rPr>
              <a:t>a</a:t>
            </a:r>
            <a:r>
              <a:rPr lang="id-ID" sz="2800" b="1" smtClean="0">
                <a:latin typeface="Times New Roman" pitchFamily="18" charset="0"/>
                <a:cs typeface="Times New Roman" pitchFamily="18" charset="0"/>
              </a:rPr>
              <a:t>n</a:t>
            </a:r>
            <a:r>
              <a:rPr lang="en-US" sz="2800" b="1" smtClean="0">
                <a:latin typeface="Times New Roman" pitchFamily="18" charset="0"/>
                <a:cs typeface="Times New Roman" pitchFamily="18" charset="0"/>
              </a:rPr>
              <a:t>/Amoral</a:t>
            </a:r>
            <a:r>
              <a:rPr lang="id-ID" sz="2800" b="1" smtClean="0">
                <a:latin typeface="Times New Roman" pitchFamily="18" charset="0"/>
                <a:cs typeface="Times New Roman" pitchFamily="18" charset="0"/>
              </a:rPr>
              <a:t>)</a:t>
            </a:r>
            <a:endParaRPr lang="en-US" b="1" smtClean="0"/>
          </a:p>
        </p:txBody>
      </p:sp>
      <p:sp>
        <p:nvSpPr>
          <p:cNvPr id="11267" name="Content Placeholder 2"/>
          <p:cNvSpPr>
            <a:spLocks noGrp="1"/>
          </p:cNvSpPr>
          <p:nvPr>
            <p:ph idx="1"/>
          </p:nvPr>
        </p:nvSpPr>
        <p:spPr>
          <a:xfrm>
            <a:off x="457200" y="1285875"/>
            <a:ext cx="8229600" cy="4840288"/>
          </a:xfrm>
        </p:spPr>
        <p:txBody>
          <a:bodyPr>
            <a:normAutofit lnSpcReduction="10000"/>
          </a:bodyPr>
          <a:lstStyle/>
          <a:p>
            <a:pPr marL="0" indent="0" algn="just" rtl="1">
              <a:spcBef>
                <a:spcPct val="0"/>
              </a:spcBef>
              <a:buFont typeface="Arial" charset="0"/>
              <a:buNone/>
            </a:pPr>
            <a:r>
              <a:rPr lang="ar-SA" sz="2800" smtClean="0">
                <a:latin typeface="Traditional Arabic" pitchFamily="18" charset="-78"/>
                <a:cs typeface="Traditional Arabic" pitchFamily="18" charset="-78"/>
              </a:rPr>
              <a:t>عَنْ عَبْدِ اللهِ بنِ مَسْعُوْد رَضِيَ اللهُ عَنْهُ قَالَ : قَالَ رَسُوْلُ اللهِ صَلَّى اللهُ عَلَيْهِ وَسَلَّمَ : عَلَيْكُمْ بِالصِّدْقِ ، فَإِنَّ الصِّدْقَ يَهْدِيْ إِلَى الْبِرِّ ، وَإِنَّ الْبِرَّ يَهْدِيْ إِلَى الْجَنَّةِ ، وَمَا يَزَالُ الرَّجُلُ يَصْدُقُ وَيَتَحَرَّى الصِّدْقَ حَتَّى يُكْتَبَ عِنْدَ اللهِ صِدِّيْقًا ، </a:t>
            </a:r>
            <a:r>
              <a:rPr lang="ar-SA" sz="2800" u="sng" smtClean="0">
                <a:latin typeface="Traditional Arabic" pitchFamily="18" charset="-78"/>
                <a:cs typeface="Traditional Arabic" pitchFamily="18" charset="-78"/>
              </a:rPr>
              <a:t>وَإِيَّاكُمْ وَالْكَذِبَ ، فَإِنَّ الْكَذِبَ يَهْدِيْ إِلَى الْفُجُوْرِ ، وَإِنَّ الْفُجُوْرَ يَهْدِيْ إِلَى النَّارِ</a:t>
            </a:r>
            <a:r>
              <a:rPr lang="ar-SA" sz="2800" smtClean="0">
                <a:latin typeface="Traditional Arabic" pitchFamily="18" charset="-78"/>
                <a:cs typeface="Traditional Arabic" pitchFamily="18" charset="-78"/>
              </a:rPr>
              <a:t> ، وَمَا يَزَالُ الرَّجُلُ يَكْذِبُ وَيَتَحَرَّى الْكَذِبَ حَتَّى يُكْتَبَ عِنْدَ اللهِ كَذَّابًا</a:t>
            </a:r>
            <a:endParaRPr lang="ar-SA" sz="2000" smtClean="0">
              <a:latin typeface="Times New Roman" pitchFamily="18" charset="0"/>
              <a:cs typeface="Times New Roman" pitchFamily="18" charset="0"/>
            </a:endParaRPr>
          </a:p>
          <a:p>
            <a:pPr marL="0" indent="0" algn="just">
              <a:spcBef>
                <a:spcPct val="0"/>
              </a:spcBef>
              <a:buFont typeface="Arial" charset="0"/>
              <a:buNone/>
            </a:pPr>
            <a:r>
              <a:rPr lang="en-US" sz="2000" smtClean="0">
                <a:latin typeface="Times New Roman" pitchFamily="18" charset="0"/>
                <a:cs typeface="Times New Roman" pitchFamily="18" charset="0"/>
              </a:rPr>
              <a:t>Dari ‘Abdullah bin Mas’ud Ra, ia berkata: Rasulullah SAW bersabda, Hendaklah kalian selalu berlaku jujur, karena kejujuran membawa kepada kebaikan, dan kebaikan mengantarkan seseorang ke Surga. Dan apabila seorang selalu berlaku jujur dan tetap memilih jujur, maka akan dicatat di sisi Allah sebagai orang yang jujur. </a:t>
            </a:r>
            <a:r>
              <a:rPr lang="en-US" sz="2000" u="sng" smtClean="0">
                <a:latin typeface="Times New Roman" pitchFamily="18" charset="0"/>
                <a:cs typeface="Times New Roman" pitchFamily="18" charset="0"/>
              </a:rPr>
              <a:t>Dan jauhilah oleh kalian berbuat dusta, karena dusta membawa seseorang kepada kejahatan, dan kejahatan mengantarkan seseorang ke Neraka.</a:t>
            </a:r>
            <a:r>
              <a:rPr lang="en-US" sz="2000" smtClean="0">
                <a:latin typeface="Times New Roman" pitchFamily="18" charset="0"/>
                <a:cs typeface="Times New Roman" pitchFamily="18" charset="0"/>
              </a:rPr>
              <a:t> Dan jika seseorang senantiasa berdusta dan memilih kedustaan maka akan dicatat di sisi Allah sebagai pendusta (pembohong).(HR. Bukhari dan Muslim)</a:t>
            </a:r>
            <a:endParaRPr lang="en-US" smtClean="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marL="363538" indent="-363538" algn="l">
              <a:buFont typeface="Wingdings" pitchFamily="2" charset="2"/>
              <a:buChar char="q"/>
            </a:pPr>
            <a:r>
              <a:rPr lang="en-US" smtClean="0">
                <a:latin typeface="Times New Roman" pitchFamily="18" charset="0"/>
                <a:cs typeface="Times New Roman" pitchFamily="18" charset="0"/>
              </a:rPr>
              <a:t>Tidak B</a:t>
            </a:r>
            <a:r>
              <a:rPr lang="id-ID" smtClean="0">
                <a:latin typeface="Times New Roman" pitchFamily="18" charset="0"/>
                <a:cs typeface="Times New Roman" pitchFamily="18" charset="0"/>
              </a:rPr>
              <a:t>a'id ‘</a:t>
            </a:r>
            <a:r>
              <a:rPr lang="en-US" smtClean="0">
                <a:latin typeface="Times New Roman" pitchFamily="18" charset="0"/>
                <a:cs typeface="Times New Roman" pitchFamily="18" charset="0"/>
              </a:rPr>
              <a:t>A</a:t>
            </a:r>
            <a:r>
              <a:rPr lang="id-ID" smtClean="0">
                <a:latin typeface="Times New Roman" pitchFamily="18" charset="0"/>
                <a:cs typeface="Times New Roman" pitchFamily="18" charset="0"/>
              </a:rPr>
              <a:t>nillah</a:t>
            </a:r>
            <a:endParaRPr lang="en-US" smtClean="0"/>
          </a:p>
        </p:txBody>
      </p:sp>
      <p:sp>
        <p:nvSpPr>
          <p:cNvPr id="12291" name="Content Placeholder 2"/>
          <p:cNvSpPr>
            <a:spLocks noGrp="1"/>
          </p:cNvSpPr>
          <p:nvPr>
            <p:ph idx="1"/>
          </p:nvPr>
        </p:nvSpPr>
        <p:spPr>
          <a:xfrm>
            <a:off x="928688" y="1600200"/>
            <a:ext cx="7758112" cy="4525963"/>
          </a:xfrm>
        </p:spPr>
        <p:txBody>
          <a:bodyPr/>
          <a:lstStyle/>
          <a:p>
            <a:pPr marL="0" indent="0" algn="r" rtl="1">
              <a:spcBef>
                <a:spcPct val="0"/>
              </a:spcBef>
              <a:buFont typeface="Arial" charset="0"/>
              <a:buNone/>
            </a:pPr>
            <a:r>
              <a:rPr lang="ar-SA" sz="3600" smtClean="0">
                <a:latin typeface="Traditional Arabic" pitchFamily="18" charset="-78"/>
                <a:cs typeface="Traditional Arabic" pitchFamily="18" charset="-78"/>
              </a:rPr>
              <a:t>وَلَا تَكُونُوا كَالَّذِينَ نَسُوا اللَّهَ فَأَنْسَاهُمْ أَنْفُسَهُمْ ۚ أُولَٰئِكَ هُمُ الْفَاسِقُونَ</a:t>
            </a:r>
            <a:endParaRPr lang="en-US" smtClean="0">
              <a:latin typeface="Traditional Arabic" pitchFamily="18" charset="-78"/>
              <a:cs typeface="Traditional Arabic" pitchFamily="18" charset="-78"/>
            </a:endParaRPr>
          </a:p>
          <a:p>
            <a:pPr marL="0" indent="0">
              <a:spcBef>
                <a:spcPct val="0"/>
              </a:spcBef>
              <a:buFont typeface="Arial" charset="0"/>
              <a:buNone/>
            </a:pPr>
            <a:endParaRPr lang="en-US" smtClean="0"/>
          </a:p>
          <a:p>
            <a:pPr marL="0" indent="0">
              <a:spcBef>
                <a:spcPct val="0"/>
              </a:spcBef>
              <a:buFont typeface="Arial" charset="0"/>
              <a:buNone/>
            </a:pPr>
            <a:r>
              <a:rPr lang="en-US" smtClean="0">
                <a:latin typeface="Times New Roman" pitchFamily="18" charset="0"/>
                <a:cs typeface="Times New Roman" pitchFamily="18" charset="0"/>
              </a:rPr>
              <a:t>Dan janganlah kamu seperti orang-orang yang lupa kepada Allah, sehingga Allah menjadikan mereka lupa akan diri sendiri. Mereka itulah orang-orang fasik.(QS al-Hasyr: 19).</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928688"/>
            <a:ext cx="8229600" cy="1071562"/>
          </a:xfrm>
        </p:spPr>
        <p:txBody>
          <a:bodyPr/>
          <a:lstStyle/>
          <a:p>
            <a:pPr eaLnBrk="1" hangingPunct="1"/>
            <a:r>
              <a:rPr lang="en-US" sz="4800" smtClean="0">
                <a:latin typeface="Times New Roman" pitchFamily="18" charset="0"/>
                <a:cs typeface="Times New Roman" pitchFamily="18" charset="0"/>
              </a:rPr>
              <a:t>TERIMA KASIH</a:t>
            </a:r>
            <a:endParaRPr lang="en-US" smtClean="0">
              <a:latin typeface="Times New Roman" pitchFamily="18" charset="0"/>
              <a:cs typeface="Times New Roman" pitchFamily="18" charset="0"/>
            </a:endParaRPr>
          </a:p>
        </p:txBody>
      </p:sp>
      <p:sp>
        <p:nvSpPr>
          <p:cNvPr id="13315" name="Content Placeholder 2"/>
          <p:cNvSpPr>
            <a:spLocks noGrp="1"/>
          </p:cNvSpPr>
          <p:nvPr>
            <p:ph idx="1"/>
          </p:nvPr>
        </p:nvSpPr>
        <p:spPr>
          <a:xfrm>
            <a:off x="457200" y="2214563"/>
            <a:ext cx="8229600" cy="3911600"/>
          </a:xfrm>
        </p:spPr>
        <p:txBody>
          <a:bodyPr/>
          <a:lstStyle/>
          <a:p>
            <a:pPr eaLnBrk="1" hangingPunct="1"/>
            <a:endParaRPr lang="en-US" dirty="0" smtClean="0"/>
          </a:p>
          <a:p>
            <a:pPr eaLnBrk="1" hangingPunct="1"/>
            <a:endParaRPr lang="en-US" dirty="0" smtClean="0"/>
          </a:p>
          <a:p>
            <a:pPr algn="ctr" eaLnBrk="1" hangingPunct="1">
              <a:buFont typeface="Wingdings" pitchFamily="2" charset="2"/>
              <a:buNone/>
            </a:pPr>
            <a:r>
              <a:rPr lang="ar-SA" sz="6600" dirty="0" smtClean="0">
                <a:latin typeface="Traditional Arabic" pitchFamily="18" charset="-78"/>
                <a:cs typeface="Traditional Arabic" pitchFamily="18" charset="-78"/>
              </a:rPr>
              <a:t>السلام عليكم ورحمة الله وبركاته</a:t>
            </a:r>
            <a:endParaRPr lang="en-US" sz="5400" dirty="0" smtClean="0">
              <a:latin typeface="Traditional Arabic" pitchFamily="18" charset="-78"/>
              <a:cs typeface="Traditional Arabic" pitchFamily="18" charset="-78"/>
            </a:endParaRPr>
          </a:p>
        </p:txBody>
      </p:sp>
    </p:spTree>
  </p:cSld>
  <p:clrMapOvr>
    <a:masterClrMapping/>
  </p:clrMapOvr>
  <p:transition spd="slow">
    <p:sndAc>
      <p:stSnd>
        <p:snd r:embed="rId2" name="chimes.wav" builtIn="1"/>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gn="l"/>
            <a:r>
              <a:rPr lang="en-US" sz="3600" b="1" dirty="0" smtClean="0">
                <a:latin typeface="Times New Roman" pitchFamily="18" charset="0"/>
                <a:cs typeface="Times New Roman" pitchFamily="18" charset="0"/>
              </a:rPr>
              <a:t>A. </a:t>
            </a:r>
            <a:r>
              <a:rPr lang="en-US" sz="3600" b="1" dirty="0" err="1" smtClean="0">
                <a:latin typeface="Times New Roman" pitchFamily="18" charset="0"/>
                <a:cs typeface="Times New Roman" pitchFamily="18" charset="0"/>
              </a:rPr>
              <a:t>Dasar</a:t>
            </a:r>
            <a:r>
              <a:rPr lang="en-US" sz="3600" b="1" dirty="0" smtClean="0">
                <a:latin typeface="Times New Roman" pitchFamily="18" charset="0"/>
                <a:cs typeface="Times New Roman" pitchFamily="18" charset="0"/>
              </a:rPr>
              <a:t>-</a:t>
            </a:r>
            <a:r>
              <a:rPr lang="en-US" sz="3600" b="1" dirty="0" err="1" smtClean="0">
                <a:latin typeface="Times New Roman" pitchFamily="18" charset="0"/>
                <a:cs typeface="Times New Roman" pitchFamily="18" charset="0"/>
              </a:rPr>
              <a:t>Dasar</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Akhlak</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10000"/>
          </a:bodyPr>
          <a:lstStyle/>
          <a:p>
            <a:pPr algn="just">
              <a:buNone/>
            </a:pPr>
            <a:r>
              <a:rPr lang="id-ID" b="1" dirty="0" smtClean="0">
                <a:latin typeface="Times New Roman" pitchFamily="18" charset="0"/>
                <a:cs typeface="Times New Roman" pitchFamily="18" charset="0"/>
              </a:rPr>
              <a:t>Pengertian Akhlak</a:t>
            </a:r>
            <a:endParaRPr lang="en-US" b="1"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K</a:t>
            </a:r>
            <a:r>
              <a:rPr lang="id-ID" dirty="0" smtClean="0">
                <a:latin typeface="Times New Roman" pitchFamily="18" charset="0"/>
                <a:cs typeface="Times New Roman" pitchFamily="18" charset="0"/>
              </a:rPr>
              <a:t>ata akhlak</a:t>
            </a:r>
            <a:r>
              <a:rPr lang="en-US" dirty="0" smtClean="0">
                <a:latin typeface="Times New Roman" pitchFamily="18" charset="0"/>
                <a:cs typeface="Times New Roman" pitchFamily="18" charset="0"/>
              </a:rPr>
              <a:t>, </a:t>
            </a:r>
            <a:r>
              <a:rPr lang="id-ID" dirty="0" smtClean="0">
                <a:latin typeface="Times New Roman" pitchFamily="18" charset="0"/>
                <a:cs typeface="Times New Roman" pitchFamily="18" charset="0"/>
              </a:rPr>
              <a:t>bentuk </a:t>
            </a:r>
            <a:r>
              <a:rPr lang="id-ID" dirty="0">
                <a:latin typeface="Times New Roman" pitchFamily="18" charset="0"/>
                <a:cs typeface="Times New Roman" pitchFamily="18" charset="0"/>
              </a:rPr>
              <a:t>jamak dari kata </a:t>
            </a:r>
            <a:r>
              <a:rPr lang="id-ID" i="1" dirty="0">
                <a:latin typeface="Times New Roman" pitchFamily="18" charset="0"/>
                <a:cs typeface="Times New Roman" pitchFamily="18" charset="0"/>
              </a:rPr>
              <a:t>khuluq (khuluqun) </a:t>
            </a:r>
            <a:r>
              <a:rPr lang="id-ID" dirty="0">
                <a:latin typeface="Times New Roman" pitchFamily="18" charset="0"/>
                <a:cs typeface="Times New Roman" pitchFamily="18" charset="0"/>
              </a:rPr>
              <a:t>yang berarti budi pekerti, perangai, tingkah laku, atau tabiat. </a:t>
            </a:r>
            <a:endParaRPr lang="en-US" dirty="0" smtClean="0">
              <a:latin typeface="Times New Roman" pitchFamily="18" charset="0"/>
              <a:cs typeface="Times New Roman" pitchFamily="18" charset="0"/>
            </a:endParaRPr>
          </a:p>
          <a:p>
            <a:pPr algn="just"/>
            <a:r>
              <a:rPr lang="id-ID" i="1" dirty="0" smtClean="0">
                <a:latin typeface="Times New Roman" pitchFamily="18" charset="0"/>
                <a:cs typeface="Times New Roman" pitchFamily="18" charset="0"/>
              </a:rPr>
              <a:t>Khuluq </a:t>
            </a:r>
            <a:r>
              <a:rPr lang="id-ID" dirty="0">
                <a:latin typeface="Times New Roman" pitchFamily="18" charset="0"/>
                <a:cs typeface="Times New Roman" pitchFamily="18" charset="0"/>
              </a:rPr>
              <a:t>merupakan gambaran sifat batin manusia, gambaran bentuk lahiriah manusia, seperti raut wajah, gerak anggota badan dan seluruh tubuh. </a:t>
            </a:r>
            <a:endParaRPr lang="en-US" dirty="0" smtClean="0">
              <a:latin typeface="Times New Roman" pitchFamily="18" charset="0"/>
              <a:cs typeface="Times New Roman" pitchFamily="18" charset="0"/>
            </a:endParaRPr>
          </a:p>
          <a:p>
            <a:pPr algn="just"/>
            <a:r>
              <a:rPr lang="id-ID" dirty="0" smtClean="0">
                <a:latin typeface="Times New Roman" pitchFamily="18" charset="0"/>
                <a:cs typeface="Times New Roman" pitchFamily="18" charset="0"/>
              </a:rPr>
              <a:t>Dalam </a:t>
            </a:r>
            <a:r>
              <a:rPr lang="id-ID" dirty="0">
                <a:latin typeface="Times New Roman" pitchFamily="18" charset="0"/>
                <a:cs typeface="Times New Roman" pitchFamily="18" charset="0"/>
              </a:rPr>
              <a:t>bahasa </a:t>
            </a:r>
            <a:r>
              <a:rPr lang="id-ID" dirty="0" smtClean="0">
                <a:latin typeface="Times New Roman" pitchFamily="18" charset="0"/>
                <a:cs typeface="Times New Roman" pitchFamily="18" charset="0"/>
              </a:rPr>
              <a:t>Yunani</a:t>
            </a:r>
            <a:r>
              <a:rPr lang="en-US" dirty="0" smtClean="0">
                <a:latin typeface="Times New Roman" pitchFamily="18" charset="0"/>
                <a:cs typeface="Times New Roman" pitchFamily="18" charset="0"/>
              </a:rPr>
              <a:t>, </a:t>
            </a:r>
            <a:r>
              <a:rPr lang="id-ID" i="1" dirty="0" smtClean="0">
                <a:latin typeface="Times New Roman" pitchFamily="18" charset="0"/>
                <a:cs typeface="Times New Roman" pitchFamily="18" charset="0"/>
              </a:rPr>
              <a:t>khuluk </a:t>
            </a:r>
            <a:r>
              <a:rPr lang="id-ID" dirty="0">
                <a:latin typeface="Times New Roman" pitchFamily="18" charset="0"/>
                <a:cs typeface="Times New Roman" pitchFamily="18" charset="0"/>
              </a:rPr>
              <a:t>sama dengan </a:t>
            </a:r>
            <a:r>
              <a:rPr lang="id-ID" i="1" dirty="0" smtClean="0">
                <a:latin typeface="Times New Roman" pitchFamily="18" charset="0"/>
                <a:cs typeface="Times New Roman" pitchFamily="18" charset="0"/>
              </a:rPr>
              <a:t>ethos </a:t>
            </a:r>
            <a:r>
              <a:rPr lang="en-US" dirty="0" err="1" smtClean="0">
                <a:latin typeface="Times New Roman" pitchFamily="18" charset="0"/>
                <a:cs typeface="Times New Roman" pitchFamily="18" charset="0"/>
              </a:rPr>
              <a:t>atau</a:t>
            </a:r>
            <a:r>
              <a:rPr lang="en-US" dirty="0" smtClean="0">
                <a:latin typeface="Times New Roman" pitchFamily="18" charset="0"/>
                <a:cs typeface="Times New Roman" pitchFamily="18" charset="0"/>
              </a:rPr>
              <a:t> </a:t>
            </a:r>
            <a:r>
              <a:rPr lang="id-ID" i="1" dirty="0" smtClean="0">
                <a:latin typeface="Times New Roman" pitchFamily="18" charset="0"/>
                <a:cs typeface="Times New Roman" pitchFamily="18" charset="0"/>
              </a:rPr>
              <a:t>ethicos, </a:t>
            </a:r>
            <a:r>
              <a:rPr lang="id-ID" dirty="0">
                <a:latin typeface="Times New Roman" pitchFamily="18" charset="0"/>
                <a:cs typeface="Times New Roman" pitchFamily="18" charset="0"/>
              </a:rPr>
              <a:t>artinya adab kebiasaan, perasaan batin, kecenderungan hati untuk melakukan perbuatan. </a:t>
            </a:r>
            <a:r>
              <a:rPr lang="id-ID" i="1" dirty="0">
                <a:latin typeface="Times New Roman" pitchFamily="18" charset="0"/>
                <a:cs typeface="Times New Roman" pitchFamily="18" charset="0"/>
              </a:rPr>
              <a:t>Ethicos </a:t>
            </a:r>
            <a:r>
              <a:rPr lang="id-ID" dirty="0">
                <a:latin typeface="Times New Roman" pitchFamily="18" charset="0"/>
                <a:cs typeface="Times New Roman" pitchFamily="18" charset="0"/>
              </a:rPr>
              <a:t>kemudian berubah menjadi etika.</a:t>
            </a:r>
            <a:endParaRPr lang="en-US"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rmAutofit/>
          </a:bodyPr>
          <a:lstStyle/>
          <a:p>
            <a:pPr algn="l"/>
            <a:r>
              <a:rPr lang="en-US" sz="3200" b="1" dirty="0">
                <a:latin typeface="Times New Roman" pitchFamily="18" charset="0"/>
                <a:cs typeface="Times New Roman" pitchFamily="18" charset="0"/>
              </a:rPr>
              <a:t>T</a:t>
            </a:r>
            <a:r>
              <a:rPr lang="id-ID" sz="3200" b="1" dirty="0" smtClean="0">
                <a:latin typeface="Times New Roman" pitchFamily="18" charset="0"/>
                <a:cs typeface="Times New Roman" pitchFamily="18" charset="0"/>
              </a:rPr>
              <a:t>erminologi </a:t>
            </a:r>
            <a:r>
              <a:rPr lang="en-US" sz="3200" b="1" dirty="0" err="1" smtClean="0">
                <a:latin typeface="Times New Roman" pitchFamily="18" charset="0"/>
                <a:cs typeface="Times New Roman" pitchFamily="18" charset="0"/>
              </a:rPr>
              <a:t>Akhlak</a:t>
            </a:r>
            <a:r>
              <a:rPr lang="en-US" sz="3200" b="1" dirty="0" smtClean="0">
                <a:latin typeface="Times New Roman" pitchFamily="18" charset="0"/>
                <a:cs typeface="Times New Roman" pitchFamily="18" charset="0"/>
              </a:rPr>
              <a:t> M</a:t>
            </a:r>
            <a:r>
              <a:rPr lang="id-ID" sz="3200" b="1" dirty="0" smtClean="0">
                <a:latin typeface="Times New Roman" pitchFamily="18" charset="0"/>
                <a:cs typeface="Times New Roman" pitchFamily="18" charset="0"/>
              </a:rPr>
              <a:t>enurut</a:t>
            </a:r>
            <a:r>
              <a:rPr lang="en-US" sz="3200" b="1" dirty="0" smtClean="0">
                <a:latin typeface="Times New Roman" pitchFamily="18" charset="0"/>
                <a:cs typeface="Times New Roman" pitchFamily="18" charset="0"/>
              </a:rPr>
              <a:t>:</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71546"/>
            <a:ext cx="8229600" cy="5286412"/>
          </a:xfrm>
        </p:spPr>
        <p:txBody>
          <a:bodyPr>
            <a:normAutofit fontScale="77500" lnSpcReduction="20000"/>
          </a:bodyPr>
          <a:lstStyle/>
          <a:p>
            <a:pPr algn="just"/>
            <a:r>
              <a:rPr lang="id-ID" dirty="0" smtClean="0">
                <a:latin typeface="Times New Roman" pitchFamily="18" charset="0"/>
                <a:cs typeface="Times New Roman" pitchFamily="18" charset="0"/>
              </a:rPr>
              <a:t>Imam al-Ghazali</a:t>
            </a:r>
            <a:r>
              <a:rPr lang="en-US" dirty="0" smtClean="0">
                <a:latin typeface="Times New Roman" pitchFamily="18" charset="0"/>
                <a:cs typeface="Times New Roman" pitchFamily="18" charset="0"/>
              </a:rPr>
              <a:t>, </a:t>
            </a:r>
            <a:r>
              <a:rPr lang="id-ID" dirty="0" smtClean="0">
                <a:latin typeface="Times New Roman" pitchFamily="18" charset="0"/>
                <a:cs typeface="Times New Roman" pitchFamily="18" charset="0"/>
              </a:rPr>
              <a:t>akhlak </a:t>
            </a:r>
            <a:r>
              <a:rPr lang="en-US" dirty="0" smtClean="0">
                <a:latin typeface="Times New Roman" pitchFamily="18" charset="0"/>
                <a:cs typeface="Times New Roman" pitchFamily="18" charset="0"/>
              </a:rPr>
              <a:t>ad</a:t>
            </a:r>
            <a:r>
              <a:rPr lang="id-ID" dirty="0" smtClean="0">
                <a:latin typeface="Times New Roman" pitchFamily="18" charset="0"/>
                <a:cs typeface="Times New Roman" pitchFamily="18" charset="0"/>
              </a:rPr>
              <a:t>alah sifat yang tertanam dalam jiwa yang menimbulkan bermacam-macam perbuatan dengan gampang dan mudah, tanpa memerlukan pemikiran dan pertimbangan </a:t>
            </a:r>
            <a:endParaRPr lang="en-US" dirty="0" smtClean="0">
              <a:latin typeface="Times New Roman" pitchFamily="18" charset="0"/>
              <a:cs typeface="Times New Roman" pitchFamily="18" charset="0"/>
            </a:endParaRPr>
          </a:p>
          <a:p>
            <a:pPr algn="just"/>
            <a:r>
              <a:rPr lang="id-ID" dirty="0" smtClean="0">
                <a:latin typeface="Times New Roman" pitchFamily="18" charset="0"/>
                <a:cs typeface="Times New Roman" pitchFamily="18" charset="0"/>
              </a:rPr>
              <a:t>Ibrahim Anis</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a:t>
            </a:r>
            <a:r>
              <a:rPr lang="id-ID" dirty="0" smtClean="0">
                <a:latin typeface="Times New Roman" pitchFamily="18" charset="0"/>
                <a:cs typeface="Times New Roman" pitchFamily="18" charset="0"/>
              </a:rPr>
              <a:t>khlak </a:t>
            </a:r>
            <a:r>
              <a:rPr lang="id-ID" dirty="0">
                <a:latin typeface="Times New Roman" pitchFamily="18" charset="0"/>
                <a:cs typeface="Times New Roman" pitchFamily="18" charset="0"/>
              </a:rPr>
              <a:t>adalah sifat yang tertanam dalam jiwa, yang dengannya lahirlah macam-macam </a:t>
            </a:r>
            <a:r>
              <a:rPr lang="id-ID" dirty="0" smtClean="0">
                <a:latin typeface="Times New Roman" pitchFamily="18" charset="0"/>
                <a:cs typeface="Times New Roman" pitchFamily="18" charset="0"/>
              </a:rPr>
              <a:t>perbuatan </a:t>
            </a:r>
            <a:r>
              <a:rPr lang="id-ID" dirty="0">
                <a:latin typeface="Times New Roman" pitchFamily="18" charset="0"/>
                <a:cs typeface="Times New Roman" pitchFamily="18" charset="0"/>
              </a:rPr>
              <a:t>baik atau buruk, tanpa membutuhkan pemikiran dan </a:t>
            </a:r>
            <a:r>
              <a:rPr lang="id-ID" dirty="0" smtClean="0">
                <a:latin typeface="Times New Roman" pitchFamily="18" charset="0"/>
                <a:cs typeface="Times New Roman" pitchFamily="18" charset="0"/>
              </a:rPr>
              <a:t>pertimbangan</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pPr algn="just"/>
            <a:r>
              <a:rPr lang="id-ID" dirty="0" smtClean="0">
                <a:latin typeface="Times New Roman" pitchFamily="18" charset="0"/>
                <a:cs typeface="Times New Roman" pitchFamily="18" charset="0"/>
              </a:rPr>
              <a:t>Abdul </a:t>
            </a:r>
            <a:r>
              <a:rPr lang="id-ID" dirty="0">
                <a:latin typeface="Times New Roman" pitchFamily="18" charset="0"/>
                <a:cs typeface="Times New Roman" pitchFamily="18" charset="0"/>
              </a:rPr>
              <a:t>Karim </a:t>
            </a:r>
            <a:r>
              <a:rPr lang="id-ID" dirty="0" smtClean="0">
                <a:latin typeface="Times New Roman" pitchFamily="18" charset="0"/>
                <a:cs typeface="Times New Roman" pitchFamily="18" charset="0"/>
              </a:rPr>
              <a:t>Zaidan</a:t>
            </a:r>
            <a:r>
              <a:rPr lang="en-US" dirty="0" smtClean="0">
                <a:latin typeface="Times New Roman" pitchFamily="18" charset="0"/>
                <a:cs typeface="Times New Roman" pitchFamily="18" charset="0"/>
              </a:rPr>
              <a:t>, </a:t>
            </a:r>
            <a:r>
              <a:rPr lang="id-ID" dirty="0" smtClean="0">
                <a:latin typeface="Times New Roman" pitchFamily="18" charset="0"/>
                <a:cs typeface="Times New Roman" pitchFamily="18" charset="0"/>
              </a:rPr>
              <a:t>Akhlak </a:t>
            </a:r>
            <a:r>
              <a:rPr lang="id-ID" dirty="0">
                <a:latin typeface="Times New Roman" pitchFamily="18" charset="0"/>
                <a:cs typeface="Times New Roman" pitchFamily="18" charset="0"/>
              </a:rPr>
              <a:t>adalah </a:t>
            </a:r>
            <a:r>
              <a:rPr lang="id-ID" dirty="0" smtClean="0">
                <a:latin typeface="Times New Roman" pitchFamily="18" charset="0"/>
                <a:cs typeface="Times New Roman" pitchFamily="18" charset="0"/>
              </a:rPr>
              <a:t>nilai</a:t>
            </a:r>
            <a:r>
              <a:rPr lang="en-US" dirty="0" smtClean="0">
                <a:latin typeface="Times New Roman" pitchFamily="18" charset="0"/>
                <a:cs typeface="Times New Roman" pitchFamily="18" charset="0"/>
              </a:rPr>
              <a:t>-</a:t>
            </a:r>
            <a:r>
              <a:rPr lang="id-ID" dirty="0" smtClean="0">
                <a:latin typeface="Times New Roman" pitchFamily="18" charset="0"/>
                <a:cs typeface="Times New Roman" pitchFamily="18" charset="0"/>
              </a:rPr>
              <a:t>nilai </a:t>
            </a:r>
            <a:r>
              <a:rPr lang="id-ID" dirty="0">
                <a:latin typeface="Times New Roman" pitchFamily="18" charset="0"/>
                <a:cs typeface="Times New Roman" pitchFamily="18" charset="0"/>
              </a:rPr>
              <a:t>dan sifat-sifat yang tertanam dalam jiwa, yang dengan sorotan dan timbangannya seseorang dapat menilai perbuatannya baik atau </a:t>
            </a:r>
            <a:r>
              <a:rPr lang="id-ID" dirty="0" smtClean="0">
                <a:latin typeface="Times New Roman" pitchFamily="18" charset="0"/>
                <a:cs typeface="Times New Roman" pitchFamily="18" charset="0"/>
              </a:rPr>
              <a:t>buruk</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Di </a:t>
            </a:r>
            <a:r>
              <a:rPr lang="en-US" dirty="0" err="1">
                <a:latin typeface="Times New Roman" pitchFamily="18" charset="0"/>
                <a:cs typeface="Times New Roman" pitchFamily="18" charset="0"/>
              </a:rPr>
              <a:t>dalam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buku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Materi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Induk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Perkaderan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Muhammadiyah</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akhlak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adalah</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tabi`at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watak</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perangai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budi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pekerti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atau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sikap</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yang </a:t>
            </a:r>
            <a:r>
              <a:rPr lang="en-US" dirty="0" err="1">
                <a:latin typeface="Times New Roman" pitchFamily="18" charset="0"/>
                <a:cs typeface="Times New Roman" pitchFamily="18" charset="0"/>
              </a:rPr>
              <a:t>tertanam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dalam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jiwa</a:t>
            </a:r>
            <a:r>
              <a:rPr lang="en-US" dirty="0">
                <a:latin typeface="Times New Roman" pitchFamily="18" charset="0"/>
                <a:cs typeface="Times New Roman" pitchFamily="18" charset="0"/>
              </a:rPr>
              <a:t> yang </a:t>
            </a:r>
            <a:r>
              <a:rPr lang="en-US" dirty="0" err="1">
                <a:latin typeface="Times New Roman" pitchFamily="18" charset="0"/>
                <a:cs typeface="Times New Roman" pitchFamily="18" charset="0"/>
              </a:rPr>
              <a:t>melahirkan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perbuatan-perbuatan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tertentu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secara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spontan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konstan</a:t>
            </a:r>
            <a:r>
              <a:rPr lang="en-US" dirty="0">
                <a:latin typeface="Times New Roman" pitchFamily="18" charset="0"/>
                <a:cs typeface="Times New Roman" pitchFamily="18" charset="0"/>
              </a:rPr>
              <a:t>.</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rmAutofit/>
          </a:bodyPr>
          <a:lstStyle/>
          <a:p>
            <a:pPr lvl="0" algn="l"/>
            <a:r>
              <a:rPr lang="id-ID" sz="2800" b="1" dirty="0" smtClean="0">
                <a:latin typeface="Times New Roman" pitchFamily="18" charset="0"/>
                <a:cs typeface="Times New Roman" pitchFamily="18" charset="0"/>
              </a:rPr>
              <a:t>Sumber</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Hukum</a:t>
            </a:r>
            <a:r>
              <a:rPr lang="id-ID" sz="2800" b="1" dirty="0" smtClean="0">
                <a:latin typeface="Times New Roman" pitchFamily="18" charset="0"/>
                <a:cs typeface="Times New Roman" pitchFamily="18" charset="0"/>
              </a:rPr>
              <a:t> </a:t>
            </a:r>
            <a:r>
              <a:rPr lang="id-ID" sz="2800" b="1" dirty="0" smtClean="0">
                <a:latin typeface="Times New Roman" pitchFamily="18" charset="0"/>
                <a:cs typeface="Times New Roman" pitchFamily="18" charset="0"/>
              </a:rPr>
              <a:t>Akhlak</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28596" y="1142984"/>
            <a:ext cx="8229600" cy="5197493"/>
          </a:xfrm>
        </p:spPr>
        <p:txBody>
          <a:bodyPr>
            <a:noAutofit/>
          </a:bodyPr>
          <a:lstStyle/>
          <a:p>
            <a:r>
              <a:rPr lang="en-US" sz="2000" dirty="0" smtClean="0">
                <a:latin typeface="Times New Roman" pitchFamily="18" charset="0"/>
                <a:cs typeface="Times New Roman" pitchFamily="18" charset="0"/>
              </a:rPr>
              <a:t>Al-</a:t>
            </a:r>
            <a:r>
              <a:rPr lang="en-US" sz="2000" dirty="0" err="1" smtClean="0">
                <a:latin typeface="Times New Roman" pitchFamily="18" charset="0"/>
                <a:cs typeface="Times New Roman" pitchFamily="18" charset="0"/>
              </a:rPr>
              <a:t>Qurán</a:t>
            </a:r>
            <a:endParaRPr lang="en-US" sz="2000" dirty="0" smtClean="0"/>
          </a:p>
          <a:p>
            <a:pPr algn="r" rtl="1">
              <a:buNone/>
            </a:pPr>
            <a:r>
              <a:rPr lang="ar-SA" sz="2800" dirty="0" smtClean="0">
                <a:latin typeface="Traditional Arabic" pitchFamily="18" charset="-78"/>
                <a:cs typeface="Traditional Arabic" pitchFamily="18" charset="-78"/>
              </a:rPr>
              <a:t>وَإِنَّكَ لَعَلَىٰ خُلُقٍ عَظِيمٍ</a:t>
            </a:r>
          </a:p>
          <a:p>
            <a:pPr marL="363538" indent="0">
              <a:buNone/>
            </a:pPr>
            <a:r>
              <a:rPr lang="en-US" sz="2000" dirty="0" smtClean="0">
                <a:latin typeface="Times New Roman" pitchFamily="18" charset="0"/>
                <a:cs typeface="Times New Roman" pitchFamily="18" charset="0"/>
              </a:rPr>
              <a:t>Dan </a:t>
            </a:r>
            <a:r>
              <a:rPr lang="en-US" sz="2000" dirty="0" err="1" smtClean="0">
                <a:latin typeface="Times New Roman" pitchFamily="18" charset="0"/>
                <a:cs typeface="Times New Roman" pitchFamily="18" charset="0"/>
              </a:rPr>
              <a:t>sesungguhnya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engkau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benar-benar</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berbudi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pekerti</a:t>
            </a:r>
            <a:r>
              <a:rPr lang="en-US" sz="2000" dirty="0" smtClean="0">
                <a:latin typeface="Times New Roman" pitchFamily="18" charset="0"/>
                <a:cs typeface="Times New Roman" pitchFamily="18" charset="0"/>
              </a:rPr>
              <a:t> yang </a:t>
            </a:r>
            <a:r>
              <a:rPr lang="en-US" sz="2000" dirty="0" err="1" smtClean="0">
                <a:latin typeface="Times New Roman" pitchFamily="18" charset="0"/>
                <a:cs typeface="Times New Roman" pitchFamily="18" charset="0"/>
              </a:rPr>
              <a:t>agung</a:t>
            </a:r>
            <a:r>
              <a:rPr lang="en-US" sz="2000" dirty="0" smtClean="0">
                <a:latin typeface="Times New Roman" pitchFamily="18" charset="0"/>
                <a:cs typeface="Times New Roman" pitchFamily="18" charset="0"/>
              </a:rPr>
              <a:t>.(QS Al-</a:t>
            </a:r>
            <a:r>
              <a:rPr lang="en-US" sz="2000" dirty="0" err="1" smtClean="0">
                <a:latin typeface="Times New Roman" pitchFamily="18" charset="0"/>
                <a:cs typeface="Times New Roman" pitchFamily="18" charset="0"/>
              </a:rPr>
              <a:t>Qolam</a:t>
            </a:r>
            <a:r>
              <a:rPr lang="en-US" sz="2000" dirty="0" smtClean="0">
                <a:latin typeface="Times New Roman" pitchFamily="18" charset="0"/>
                <a:cs typeface="Times New Roman" pitchFamily="18" charset="0"/>
              </a:rPr>
              <a:t> [68]: 4).</a:t>
            </a:r>
          </a:p>
          <a:p>
            <a:pPr marL="0" indent="0" algn="r" rtl="1">
              <a:buNone/>
            </a:pPr>
            <a:r>
              <a:rPr lang="ar-SA" sz="2800" dirty="0" smtClean="0">
                <a:latin typeface="Traditional Arabic" pitchFamily="18" charset="-78"/>
                <a:cs typeface="Traditional Arabic" pitchFamily="18" charset="-78"/>
              </a:rPr>
              <a:t>لَقَدْ كَانَ لَكُمْ فِيْ رَسُوْلِ اللّٰهِ اُسْوَةٌ حَسَنَةٌ لِّمَنْ كَانَ يَرْجُوا اللّٰهَ وَالْيَوْمَ الْاٰخِرَ وَذَكَرَ اللّٰهَ كَثِيْرًاۗ</a:t>
            </a:r>
            <a:endParaRPr lang="en-US" sz="2800" dirty="0" smtClean="0">
              <a:latin typeface="Traditional Arabic" pitchFamily="18" charset="-78"/>
              <a:cs typeface="Traditional Arabic" pitchFamily="18" charset="-78"/>
            </a:endParaRPr>
          </a:p>
          <a:p>
            <a:pPr marL="363538" indent="0">
              <a:buNone/>
            </a:pPr>
            <a:r>
              <a:rPr lang="en-US" sz="2000" dirty="0" err="1" smtClean="0">
                <a:latin typeface="Times New Roman" pitchFamily="18" charset="0"/>
                <a:cs typeface="Times New Roman" pitchFamily="18" charset="0"/>
              </a:rPr>
              <a:t>Sungguh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telah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ada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pada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diri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Rasulullah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itu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suri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teladan</a:t>
            </a:r>
            <a:r>
              <a:rPr lang="en-US" sz="2000" dirty="0" smtClean="0">
                <a:latin typeface="Times New Roman" pitchFamily="18" charset="0"/>
                <a:cs typeface="Times New Roman" pitchFamily="18" charset="0"/>
              </a:rPr>
              <a:t> yang </a:t>
            </a:r>
            <a:r>
              <a:rPr lang="en-US" sz="2000" dirty="0" err="1" smtClean="0">
                <a:latin typeface="Times New Roman" pitchFamily="18" charset="0"/>
                <a:cs typeface="Times New Roman" pitchFamily="18" charset="0"/>
              </a:rPr>
              <a:t>baik</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bagimu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yaitu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bagi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orang</a:t>
            </a:r>
            <a:r>
              <a:rPr lang="en-US" sz="2000" dirty="0" smtClean="0">
                <a:latin typeface="Times New Roman" pitchFamily="18" charset="0"/>
                <a:cs typeface="Times New Roman" pitchFamily="18" charset="0"/>
              </a:rPr>
              <a:t> yang </a:t>
            </a:r>
            <a:r>
              <a:rPr lang="en-US" sz="2000" dirty="0" err="1" smtClean="0">
                <a:latin typeface="Times New Roman" pitchFamily="18" charset="0"/>
                <a:cs typeface="Times New Roman" pitchFamily="18" charset="0"/>
              </a:rPr>
              <a:t>mengharap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rahmat</a:t>
            </a:r>
            <a:r>
              <a:rPr lang="en-US" sz="2000" dirty="0" smtClean="0">
                <a:latin typeface="Times New Roman" pitchFamily="18" charset="0"/>
                <a:cs typeface="Times New Roman" pitchFamily="18" charset="0"/>
              </a:rPr>
              <a:t>) Allah </a:t>
            </a:r>
            <a:r>
              <a:rPr lang="en-US" sz="2000" dirty="0" err="1" smtClean="0">
                <a:latin typeface="Times New Roman" pitchFamily="18" charset="0"/>
                <a:cs typeface="Times New Roman" pitchFamily="18" charset="0"/>
              </a:rPr>
              <a:t>dan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hari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akhir</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a:t>
            </a:r>
            <a:r>
              <a:rPr lang="en-US" sz="2000" dirty="0" smtClean="0">
                <a:latin typeface="Times New Roman" pitchFamily="18" charset="0"/>
                <a:cs typeface="Times New Roman" pitchFamily="18" charset="0"/>
              </a:rPr>
              <a:t> yang </a:t>
            </a:r>
            <a:r>
              <a:rPr lang="en-US" sz="2000" dirty="0" err="1" smtClean="0">
                <a:latin typeface="Times New Roman" pitchFamily="18" charset="0"/>
                <a:cs typeface="Times New Roman" pitchFamily="18" charset="0"/>
              </a:rPr>
              <a:t>banyak</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mengingat</a:t>
            </a:r>
            <a:r>
              <a:rPr lang="en-US" sz="2000" dirty="0" smtClean="0">
                <a:latin typeface="Times New Roman" pitchFamily="18" charset="0"/>
                <a:cs typeface="Times New Roman" pitchFamily="18" charset="0"/>
              </a:rPr>
              <a:t> Allah.(QS Al-</a:t>
            </a:r>
            <a:r>
              <a:rPr lang="en-US" sz="2000" dirty="0" err="1" smtClean="0">
                <a:latin typeface="Times New Roman" pitchFamily="18" charset="0"/>
                <a:cs typeface="Times New Roman" pitchFamily="18" charset="0"/>
              </a:rPr>
              <a:t>Ahzab</a:t>
            </a:r>
            <a:r>
              <a:rPr lang="en-US" sz="2000" dirty="0" smtClean="0">
                <a:latin typeface="Times New Roman" pitchFamily="18" charset="0"/>
                <a:cs typeface="Times New Roman" pitchFamily="18" charset="0"/>
              </a:rPr>
              <a:t> [33]: 21)</a:t>
            </a:r>
          </a:p>
          <a:p>
            <a:pPr marL="363538" indent="-363538"/>
            <a:r>
              <a:rPr lang="en-US" sz="2000" dirty="0" smtClean="0">
                <a:latin typeface="Times New Roman" pitchFamily="18" charset="0"/>
                <a:cs typeface="Times New Roman" pitchFamily="18" charset="0"/>
              </a:rPr>
              <a:t>As-</a:t>
            </a:r>
            <a:r>
              <a:rPr lang="en-US" sz="2000" dirty="0" err="1" smtClean="0">
                <a:latin typeface="Times New Roman" pitchFamily="18" charset="0"/>
                <a:cs typeface="Times New Roman" pitchFamily="18" charset="0"/>
              </a:rPr>
              <a:t>Sunnah</a:t>
            </a:r>
            <a:endParaRPr lang="en-US" sz="2000" dirty="0" smtClean="0">
              <a:latin typeface="Times New Roman" pitchFamily="18" charset="0"/>
              <a:cs typeface="Times New Roman" pitchFamily="18" charset="0"/>
            </a:endParaRPr>
          </a:p>
          <a:p>
            <a:pPr algn="r" rtl="1">
              <a:buNone/>
            </a:pPr>
            <a:r>
              <a:rPr lang="ar-SA" sz="2800" dirty="0" smtClean="0">
                <a:latin typeface="Traditional Arabic" pitchFamily="18" charset="-78"/>
                <a:cs typeface="Traditional Arabic" pitchFamily="18" charset="-78"/>
              </a:rPr>
              <a:t>كَانَ خُلُقُهُ الْقُرْآنَ</a:t>
            </a:r>
            <a:r>
              <a:rPr lang="en-US" sz="2800" dirty="0" smtClean="0">
                <a:latin typeface="Traditional Arabic" pitchFamily="18" charset="-78"/>
                <a:cs typeface="Traditional Arabic" pitchFamily="18" charset="-78"/>
              </a:rPr>
              <a:t>.</a:t>
            </a:r>
            <a:r>
              <a:rPr lang="ar-SA" sz="2800" dirty="0" smtClean="0">
                <a:latin typeface="Traditional Arabic" pitchFamily="18" charset="-78"/>
                <a:cs typeface="Traditional Arabic" pitchFamily="18" charset="-78"/>
              </a:rPr>
              <a:t> </a:t>
            </a:r>
            <a:r>
              <a:rPr lang="en-US" sz="2800" dirty="0" smtClean="0">
                <a:latin typeface="Traditional Arabic" pitchFamily="18" charset="-78"/>
                <a:cs typeface="Traditional Arabic" pitchFamily="18" charset="-78"/>
              </a:rPr>
              <a:t>)</a:t>
            </a:r>
            <a:r>
              <a:rPr lang="ar-SA" sz="2800" dirty="0" smtClean="0">
                <a:latin typeface="Traditional Arabic" pitchFamily="18" charset="-78"/>
                <a:cs typeface="Traditional Arabic" pitchFamily="18" charset="-78"/>
              </a:rPr>
              <a:t>رواه أحمد</a:t>
            </a:r>
            <a:r>
              <a:rPr lang="en-US" sz="2800" dirty="0" smtClean="0">
                <a:latin typeface="Traditional Arabic" pitchFamily="18" charset="-78"/>
                <a:cs typeface="Traditional Arabic" pitchFamily="18" charset="-78"/>
              </a:rPr>
              <a:t>(</a:t>
            </a:r>
          </a:p>
          <a:p>
            <a:pPr marL="363538" indent="0">
              <a:buNone/>
            </a:pPr>
            <a:r>
              <a:rPr lang="en-US" sz="2000" dirty="0" err="1" smtClean="0">
                <a:latin typeface="Times New Roman" pitchFamily="18" charset="0"/>
                <a:cs typeface="Times New Roman" pitchFamily="18" charset="0"/>
              </a:rPr>
              <a:t>Akhlak rasulullah adalah</a:t>
            </a:r>
            <a:r>
              <a:rPr lang="en-US" sz="2000" dirty="0" smtClean="0">
                <a:latin typeface="Times New Roman" pitchFamily="18" charset="0"/>
                <a:cs typeface="Times New Roman" pitchFamily="18" charset="0"/>
              </a:rPr>
              <a:t> Al Quran.(HR Ahmad). </a:t>
            </a:r>
          </a:p>
          <a:p>
            <a:pPr marL="0" indent="0" algn="just" rtl="1">
              <a:buNone/>
            </a:pPr>
            <a:r>
              <a:rPr lang="ar-SA" sz="2800" dirty="0" smtClean="0">
                <a:latin typeface="Traditional Arabic" pitchFamily="18" charset="-78"/>
                <a:cs typeface="Traditional Arabic" pitchFamily="18" charset="-78"/>
              </a:rPr>
              <a:t>إِنَّمَا بُعِثْتُ لأِتُمِّـمَ مَكَارِمَ اْلأَخْلاَقِ ( رواه البخاري )</a:t>
            </a:r>
            <a:endParaRPr lang="en-US" sz="2800" dirty="0" smtClean="0">
              <a:latin typeface="Traditional Arabic" pitchFamily="18" charset="-78"/>
              <a:cs typeface="Traditional Arabic" pitchFamily="18" charset="-78"/>
            </a:endParaRPr>
          </a:p>
          <a:p>
            <a:pPr marL="363538" indent="0">
              <a:buNone/>
            </a:pPr>
            <a:r>
              <a:rPr lang="id-ID" sz="2000" dirty="0" err="1" smtClean="0">
                <a:latin typeface="Times New Roman" pitchFamily="18" charset="0"/>
                <a:cs typeface="Times New Roman" pitchFamily="18" charset="0"/>
              </a:rPr>
              <a:t>Sesungguhnya</a:t>
            </a:r>
            <a:r>
              <a:rPr lang="en-US" sz="2000" dirty="0" err="1" smtClean="0">
                <a:latin typeface="Times New Roman" pitchFamily="18" charset="0"/>
                <a:cs typeface="Times New Roman" pitchFamily="18" charset="0"/>
              </a:rPr>
              <a:t> </a:t>
            </a:r>
            <a:r>
              <a:rPr lang="id-ID" sz="2000" dirty="0" err="1" smtClean="0">
                <a:latin typeface="Times New Roman" pitchFamily="18" charset="0"/>
                <a:cs typeface="Times New Roman" pitchFamily="18" charset="0"/>
              </a:rPr>
              <a:t>aku diutus untuk</a:t>
            </a:r>
            <a:r>
              <a:rPr lang="en-US" sz="2000" dirty="0" err="1" smtClean="0">
                <a:latin typeface="Times New Roman" pitchFamily="18" charset="0"/>
                <a:cs typeface="Times New Roman" pitchFamily="18" charset="0"/>
              </a:rPr>
              <a:t> </a:t>
            </a:r>
            <a:r>
              <a:rPr lang="id-ID" sz="2000" dirty="0" err="1" smtClean="0">
                <a:latin typeface="Times New Roman" pitchFamily="18" charset="0"/>
                <a:cs typeface="Times New Roman" pitchFamily="18" charset="0"/>
              </a:rPr>
              <a:t>menyempurnakan</a:t>
            </a:r>
            <a:r>
              <a:rPr lang="en-US" sz="2000" dirty="0" err="1" smtClean="0">
                <a:latin typeface="Times New Roman" pitchFamily="18" charset="0"/>
                <a:cs typeface="Times New Roman" pitchFamily="18" charset="0"/>
              </a:rPr>
              <a:t> </a:t>
            </a:r>
            <a:r>
              <a:rPr lang="id-ID" sz="2000" dirty="0" err="1" smtClean="0">
                <a:latin typeface="Times New Roman" pitchFamily="18" charset="0"/>
                <a:cs typeface="Times New Roman" pitchFamily="18" charset="0"/>
              </a:rPr>
              <a:t>akhla</a:t>
            </a:r>
            <a:r>
              <a:rPr lang="en-US" sz="2000" dirty="0" err="1" smtClean="0">
                <a:latin typeface="Times New Roman" pitchFamily="18" charset="0"/>
                <a:cs typeface="Times New Roman" pitchFamily="18" charset="0"/>
              </a:rPr>
              <a:t>k.</a:t>
            </a:r>
            <a:r>
              <a:rPr lang="id-ID" sz="2000" dirty="0" err="1" smtClean="0">
                <a:latin typeface="Times New Roman" pitchFamily="18" charset="0"/>
                <a:cs typeface="Times New Roman" pitchFamily="18" charset="0"/>
              </a:rPr>
              <a:t>(HR. </a:t>
            </a:r>
            <a:r>
              <a:rPr lang="id-ID" sz="2000" dirty="0" smtClean="0">
                <a:latin typeface="Times New Roman" pitchFamily="18" charset="0"/>
                <a:cs typeface="Times New Roman" pitchFamily="18" charset="0"/>
              </a:rPr>
              <a:t>Bukhari</a:t>
            </a:r>
            <a:r>
              <a:rPr lang="en-US"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9784"/>
          </a:xfrm>
        </p:spPr>
        <p:txBody>
          <a:bodyPr>
            <a:normAutofit/>
          </a:bodyPr>
          <a:lstStyle/>
          <a:p>
            <a:pPr lvl="0" algn="l"/>
            <a:r>
              <a:rPr lang="id-ID" sz="3600" dirty="0">
                <a:latin typeface="Times New Roman" pitchFamily="18" charset="0"/>
                <a:cs typeface="Times New Roman" pitchFamily="18" charset="0"/>
              </a:rPr>
              <a:t>Kedudukan Akhlak dalam </a:t>
            </a:r>
            <a:r>
              <a:rPr lang="id-ID" sz="3600" dirty="0" smtClean="0">
                <a:latin typeface="Times New Roman" pitchFamily="18" charset="0"/>
                <a:cs typeface="Times New Roman" pitchFamily="18" charset="0"/>
              </a:rPr>
              <a:t>Islam</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85860"/>
            <a:ext cx="8229600" cy="4840303"/>
          </a:xfrm>
        </p:spPr>
        <p:txBody>
          <a:bodyPr>
            <a:normAutofit fontScale="92500" lnSpcReduction="10000"/>
          </a:bodyPr>
          <a:lstStyle/>
          <a:p>
            <a:pPr marL="363538" indent="-363538" algn="just"/>
            <a:r>
              <a:rPr lang="id-ID" sz="3000" dirty="0">
                <a:latin typeface="Times New Roman" pitchFamily="18" charset="0"/>
                <a:cs typeface="Times New Roman" pitchFamily="18" charset="0"/>
              </a:rPr>
              <a:t>Akhlak menduduki peranan penting dalam kehidupan manusia, menjadi standar nilai </a:t>
            </a:r>
            <a:r>
              <a:rPr lang="id-ID" sz="3000" dirty="0" smtClean="0">
                <a:latin typeface="Times New Roman" pitchFamily="18" charset="0"/>
                <a:cs typeface="Times New Roman" pitchFamily="18" charset="0"/>
              </a:rPr>
              <a:t>pribadi seseorang </a:t>
            </a:r>
            <a:r>
              <a:rPr lang="en-US" sz="3000" dirty="0" err="1" smtClean="0">
                <a:latin typeface="Times New Roman" pitchFamily="18" charset="0"/>
                <a:cs typeface="Times New Roman" pitchFamily="18" charset="0"/>
              </a:rPr>
              <a:t>dan</a:t>
            </a:r>
            <a:r>
              <a:rPr lang="id-ID" sz="3000" dirty="0" smtClean="0">
                <a:latin typeface="Times New Roman" pitchFamily="18" charset="0"/>
                <a:cs typeface="Times New Roman" pitchFamily="18" charset="0"/>
              </a:rPr>
              <a:t> suatu bangsa. </a:t>
            </a:r>
            <a:endParaRPr lang="en-US" sz="3000" dirty="0" smtClean="0">
              <a:latin typeface="Times New Roman" pitchFamily="18" charset="0"/>
              <a:cs typeface="Times New Roman" pitchFamily="18" charset="0"/>
            </a:endParaRPr>
          </a:p>
          <a:p>
            <a:pPr marL="363538" indent="-363538" algn="just"/>
            <a:r>
              <a:rPr lang="en-US" sz="3000" dirty="0" smtClean="0">
                <a:latin typeface="Times New Roman" pitchFamily="18" charset="0"/>
                <a:cs typeface="Times New Roman" pitchFamily="18" charset="0"/>
              </a:rPr>
              <a:t>M</a:t>
            </a:r>
            <a:r>
              <a:rPr lang="id-ID" sz="3000" dirty="0" smtClean="0">
                <a:latin typeface="Times New Roman" pitchFamily="18" charset="0"/>
                <a:cs typeface="Times New Roman" pitchFamily="18" charset="0"/>
              </a:rPr>
              <a:t>elihat </a:t>
            </a:r>
            <a:r>
              <a:rPr lang="id-ID" sz="3000" dirty="0">
                <a:latin typeface="Times New Roman" pitchFamily="18" charset="0"/>
                <a:cs typeface="Times New Roman" pitchFamily="18" charset="0"/>
              </a:rPr>
              <a:t>kualitas seseorang, dapat dinilai dari kualitas akhlaknya, baik akhlak pribadi, baik pula masyarakat, bangsa dan negara.</a:t>
            </a:r>
            <a:endParaRPr lang="en-US" sz="3000" dirty="0">
              <a:latin typeface="Times New Roman" pitchFamily="18" charset="0"/>
              <a:cs typeface="Times New Roman" pitchFamily="18" charset="0"/>
            </a:endParaRPr>
          </a:p>
          <a:p>
            <a:r>
              <a:rPr lang="en-US" sz="3000" dirty="0" err="1" smtClean="0">
                <a:latin typeface="Times New Roman" pitchFamily="18" charset="0"/>
                <a:cs typeface="Times New Roman" pitchFamily="18" charset="0"/>
              </a:rPr>
              <a:t>Karena</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itu</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Nabi</a:t>
            </a:r>
            <a:r>
              <a:rPr lang="en-US" sz="3000" dirty="0" smtClean="0">
                <a:latin typeface="Times New Roman" pitchFamily="18" charset="0"/>
                <a:cs typeface="Times New Roman" pitchFamily="18" charset="0"/>
              </a:rPr>
              <a:t> SAW </a:t>
            </a:r>
            <a:r>
              <a:rPr lang="en-US" sz="3000" dirty="0" err="1" smtClean="0">
                <a:latin typeface="Times New Roman" pitchFamily="18" charset="0"/>
                <a:cs typeface="Times New Roman" pitchFamily="18" charset="0"/>
              </a:rPr>
              <a:t>diutus</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untuk</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memperbaiki</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akhlak</a:t>
            </a:r>
            <a:r>
              <a:rPr lang="en-US" sz="3000"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pPr marL="0" indent="0" algn="just" rtl="1">
              <a:buNone/>
            </a:pPr>
            <a:r>
              <a:rPr lang="ar-SA" sz="3900" dirty="0">
                <a:latin typeface="Traditional Arabic" pitchFamily="18" charset="-78"/>
                <a:cs typeface="Traditional Arabic" pitchFamily="18" charset="-78"/>
              </a:rPr>
              <a:t>إِنَّمَا بُعِثْتُ لأِتُمِّـمَ مَكَارِمَ اْلأَخْلاَقِ ( رواه </a:t>
            </a:r>
            <a:r>
              <a:rPr lang="ar-SA" sz="3900" dirty="0" smtClean="0">
                <a:latin typeface="Traditional Arabic" pitchFamily="18" charset="-78"/>
                <a:cs typeface="Traditional Arabic" pitchFamily="18" charset="-78"/>
              </a:rPr>
              <a:t>البخاري </a:t>
            </a:r>
            <a:r>
              <a:rPr lang="ar-SA" sz="3900" dirty="0">
                <a:latin typeface="Traditional Arabic" pitchFamily="18" charset="-78"/>
                <a:cs typeface="Traditional Arabic" pitchFamily="18" charset="-78"/>
              </a:rPr>
              <a:t>)</a:t>
            </a:r>
            <a:endParaRPr lang="en-US" dirty="0">
              <a:latin typeface="Traditional Arabic" pitchFamily="18" charset="-78"/>
              <a:cs typeface="Traditional Arabic" pitchFamily="18" charset="-78"/>
            </a:endParaRPr>
          </a:p>
          <a:p>
            <a:pPr indent="20638" algn="just">
              <a:buNone/>
            </a:pPr>
            <a:r>
              <a:rPr lang="id-ID" sz="3000" dirty="0" smtClean="0">
                <a:latin typeface="Times New Roman" pitchFamily="18" charset="0"/>
                <a:cs typeface="Times New Roman" pitchFamily="18" charset="0"/>
              </a:rPr>
              <a:t>Sesungguhnya</a:t>
            </a:r>
            <a:r>
              <a:rPr lang="en-US" sz="3000" dirty="0" smtClean="0">
                <a:latin typeface="Times New Roman" pitchFamily="18" charset="0"/>
                <a:cs typeface="Times New Roman" pitchFamily="18" charset="0"/>
              </a:rPr>
              <a:t> </a:t>
            </a:r>
            <a:r>
              <a:rPr lang="id-ID" sz="3000" dirty="0" smtClean="0">
                <a:latin typeface="Times New Roman" pitchFamily="18" charset="0"/>
                <a:cs typeface="Times New Roman" pitchFamily="18" charset="0"/>
              </a:rPr>
              <a:t>aku </a:t>
            </a:r>
            <a:r>
              <a:rPr lang="id-ID" sz="3000" dirty="0">
                <a:latin typeface="Times New Roman" pitchFamily="18" charset="0"/>
                <a:cs typeface="Times New Roman" pitchFamily="18" charset="0"/>
              </a:rPr>
              <a:t>diutus </a:t>
            </a:r>
            <a:r>
              <a:rPr lang="id-ID" sz="3000" dirty="0" smtClean="0">
                <a:latin typeface="Times New Roman" pitchFamily="18" charset="0"/>
                <a:cs typeface="Times New Roman" pitchFamily="18" charset="0"/>
              </a:rPr>
              <a:t>untuk</a:t>
            </a:r>
            <a:r>
              <a:rPr lang="en-US" sz="3000" dirty="0" smtClean="0">
                <a:latin typeface="Times New Roman" pitchFamily="18" charset="0"/>
                <a:cs typeface="Times New Roman" pitchFamily="18" charset="0"/>
              </a:rPr>
              <a:t> </a:t>
            </a:r>
            <a:r>
              <a:rPr lang="id-ID" sz="3000" dirty="0" smtClean="0">
                <a:latin typeface="Times New Roman" pitchFamily="18" charset="0"/>
                <a:cs typeface="Times New Roman" pitchFamily="18" charset="0"/>
              </a:rPr>
              <a:t>menyempurnakan</a:t>
            </a:r>
            <a:r>
              <a:rPr lang="en-US" sz="3000" dirty="0" smtClean="0">
                <a:latin typeface="Times New Roman" pitchFamily="18" charset="0"/>
                <a:cs typeface="Times New Roman" pitchFamily="18" charset="0"/>
              </a:rPr>
              <a:t> </a:t>
            </a:r>
            <a:r>
              <a:rPr lang="id-ID" sz="3000" dirty="0" smtClean="0">
                <a:latin typeface="Times New Roman" pitchFamily="18" charset="0"/>
                <a:cs typeface="Times New Roman" pitchFamily="18" charset="0"/>
              </a:rPr>
              <a:t>akhla</a:t>
            </a:r>
            <a:r>
              <a:rPr lang="en-US" sz="3000" dirty="0">
                <a:latin typeface="Times New Roman" pitchFamily="18" charset="0"/>
                <a:cs typeface="Times New Roman" pitchFamily="18" charset="0"/>
              </a:rPr>
              <a:t>k.</a:t>
            </a:r>
            <a:r>
              <a:rPr lang="id-ID" sz="3000" dirty="0">
                <a:latin typeface="Times New Roman" pitchFamily="18" charset="0"/>
                <a:cs typeface="Times New Roman" pitchFamily="18" charset="0"/>
              </a:rPr>
              <a:t>(HR. Bukhari)</a:t>
            </a:r>
            <a:endParaRPr lang="en-US" sz="3000" dirty="0">
              <a:latin typeface="Times New Roman" pitchFamily="18" charset="0"/>
              <a:cs typeface="Times New Roman" pitchFamily="18" charset="0"/>
            </a:endParaRPr>
          </a:p>
          <a:p>
            <a:pPr marL="0" indent="0" algn="just">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rmAutofit/>
          </a:bodyPr>
          <a:lstStyle/>
          <a:p>
            <a:pPr lvl="0" algn="l"/>
            <a:r>
              <a:rPr lang="id-ID" sz="3600" dirty="0">
                <a:latin typeface="Times New Roman" pitchFamily="18" charset="0"/>
                <a:cs typeface="Times New Roman" pitchFamily="18" charset="0"/>
              </a:rPr>
              <a:t>Ruang Lingkup Pembahasan </a:t>
            </a:r>
            <a:r>
              <a:rPr lang="id-ID" sz="3600" dirty="0" smtClean="0">
                <a:latin typeface="Times New Roman" pitchFamily="18" charset="0"/>
                <a:cs typeface="Times New Roman" pitchFamily="18" charset="0"/>
              </a:rPr>
              <a:t>Akhlak</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4422"/>
            <a:ext cx="8229600" cy="4911741"/>
          </a:xfrm>
        </p:spPr>
        <p:txBody>
          <a:bodyPr>
            <a:normAutofit fontScale="77500" lnSpcReduction="20000"/>
          </a:bodyPr>
          <a:lstStyle/>
          <a:p>
            <a:pPr marL="0" indent="0" algn="just">
              <a:buNone/>
            </a:pPr>
            <a:r>
              <a:rPr lang="id-ID" dirty="0" smtClean="0">
                <a:latin typeface="Times New Roman" pitchFamily="18" charset="0"/>
                <a:cs typeface="Times New Roman" pitchFamily="18" charset="0"/>
              </a:rPr>
              <a:t>Sesungguhnya </a:t>
            </a:r>
            <a:r>
              <a:rPr lang="id-ID" dirty="0">
                <a:latin typeface="Times New Roman" pitchFamily="18" charset="0"/>
                <a:cs typeface="Times New Roman" pitchFamily="18" charset="0"/>
              </a:rPr>
              <a:t>pembahasan akhlak itu, mencakup seluruh aspek kehidupan,  tidak  ada yang terlepas dari kajian akhlak, namun demikian  dalam kesempatan ini,  kami hanya   akan membicarakan tentang akhlak </a:t>
            </a:r>
            <a:r>
              <a:rPr lang="id-ID" i="1" dirty="0">
                <a:latin typeface="Times New Roman" pitchFamily="18" charset="0"/>
                <a:cs typeface="Times New Roman" pitchFamily="18" charset="0"/>
              </a:rPr>
              <a:t>mahmudah </a:t>
            </a:r>
            <a:r>
              <a:rPr lang="id-ID" dirty="0">
                <a:latin typeface="Times New Roman" pitchFamily="18" charset="0"/>
                <a:cs typeface="Times New Roman" pitchFamily="18" charset="0"/>
              </a:rPr>
              <a:t>dan akhlak </a:t>
            </a:r>
            <a:r>
              <a:rPr lang="id-ID" i="1" dirty="0">
                <a:latin typeface="Times New Roman" pitchFamily="18" charset="0"/>
                <a:cs typeface="Times New Roman" pitchFamily="18" charset="0"/>
              </a:rPr>
              <a:t>mazmumah</a:t>
            </a:r>
            <a:r>
              <a:rPr lang="id-ID" dirty="0">
                <a:latin typeface="Times New Roman" pitchFamily="18" charset="0"/>
                <a:cs typeface="Times New Roman" pitchFamily="18" charset="0"/>
              </a:rPr>
              <a:t> </a:t>
            </a:r>
            <a:r>
              <a:rPr lang="id-ID" dirty="0" smtClean="0">
                <a:latin typeface="Times New Roman" pitchFamily="18" charset="0"/>
                <a:cs typeface="Times New Roman" pitchFamily="18" charset="0"/>
              </a:rPr>
              <a:t>terhadap</a:t>
            </a:r>
            <a:r>
              <a:rPr lang="en-US" dirty="0" smtClean="0">
                <a:latin typeface="Times New Roman" pitchFamily="18" charset="0"/>
                <a:cs typeface="Times New Roman" pitchFamily="18" charset="0"/>
              </a:rPr>
              <a:t>:</a:t>
            </a:r>
          </a:p>
          <a:p>
            <a:pPr marL="363538" indent="-363538" algn="just">
              <a:buFont typeface="Wingdings" pitchFamily="2" charset="2"/>
              <a:buChar char="Ø"/>
            </a:pPr>
            <a:r>
              <a:rPr lang="id-ID" dirty="0" smtClean="0">
                <a:latin typeface="Times New Roman" pitchFamily="18" charset="0"/>
                <a:cs typeface="Times New Roman" pitchFamily="18" charset="0"/>
              </a:rPr>
              <a:t>Allah </a:t>
            </a:r>
            <a:endParaRPr lang="en-US" dirty="0" smtClean="0">
              <a:latin typeface="Times New Roman" pitchFamily="18" charset="0"/>
              <a:cs typeface="Times New Roman" pitchFamily="18" charset="0"/>
            </a:endParaRPr>
          </a:p>
          <a:p>
            <a:pPr marL="363538" indent="-363538" algn="just">
              <a:buFont typeface="Wingdings" pitchFamily="2" charset="2"/>
              <a:buChar char="Ø"/>
            </a:pPr>
            <a:r>
              <a:rPr lang="en-US" dirty="0" smtClean="0">
                <a:latin typeface="Times New Roman" pitchFamily="18" charset="0"/>
                <a:cs typeface="Times New Roman" pitchFamily="18" charset="0"/>
              </a:rPr>
              <a:t>R</a:t>
            </a:r>
            <a:r>
              <a:rPr lang="id-ID" dirty="0" smtClean="0">
                <a:latin typeface="Times New Roman" pitchFamily="18" charset="0"/>
                <a:cs typeface="Times New Roman" pitchFamily="18" charset="0"/>
              </a:rPr>
              <a:t>asul</a:t>
            </a:r>
            <a:r>
              <a:rPr lang="en-US" dirty="0" err="1" smtClean="0">
                <a:latin typeface="Times New Roman" pitchFamily="18" charset="0"/>
                <a:cs typeface="Times New Roman" pitchFamily="18" charset="0"/>
              </a:rPr>
              <a:t>ullah</a:t>
            </a:r>
            <a:endParaRPr lang="en-US" dirty="0">
              <a:latin typeface="Times New Roman" pitchFamily="18" charset="0"/>
              <a:cs typeface="Times New Roman" pitchFamily="18" charset="0"/>
            </a:endParaRPr>
          </a:p>
          <a:p>
            <a:pPr marL="363538" indent="-363538" algn="just">
              <a:buFont typeface="Wingdings" pitchFamily="2" charset="2"/>
              <a:buChar char="Ø"/>
            </a:pPr>
            <a:r>
              <a:rPr lang="en-US" dirty="0" smtClean="0">
                <a:latin typeface="Times New Roman" pitchFamily="18" charset="0"/>
                <a:cs typeface="Times New Roman" pitchFamily="18" charset="0"/>
              </a:rPr>
              <a:t>P</a:t>
            </a:r>
            <a:r>
              <a:rPr lang="id-ID" dirty="0" smtClean="0">
                <a:latin typeface="Times New Roman" pitchFamily="18" charset="0"/>
                <a:cs typeface="Times New Roman" pitchFamily="18" charset="0"/>
              </a:rPr>
              <a:t>ribadi </a:t>
            </a:r>
            <a:endParaRPr lang="en-US" dirty="0" smtClean="0">
              <a:latin typeface="Times New Roman" pitchFamily="18" charset="0"/>
              <a:cs typeface="Times New Roman" pitchFamily="18" charset="0"/>
            </a:endParaRPr>
          </a:p>
          <a:p>
            <a:pPr marL="363538" indent="-363538" algn="just">
              <a:buFont typeface="Wingdings" pitchFamily="2" charset="2"/>
              <a:buChar char="Ø"/>
            </a:pPr>
            <a:r>
              <a:rPr lang="en-US" dirty="0" smtClean="0">
                <a:latin typeface="Times New Roman" pitchFamily="18" charset="0"/>
                <a:cs typeface="Times New Roman" pitchFamily="18" charset="0"/>
              </a:rPr>
              <a:t>K</a:t>
            </a:r>
            <a:r>
              <a:rPr lang="id-ID" dirty="0" smtClean="0">
                <a:latin typeface="Times New Roman" pitchFamily="18" charset="0"/>
                <a:cs typeface="Times New Roman" pitchFamily="18" charset="0"/>
              </a:rPr>
              <a:t>eluarga </a:t>
            </a:r>
            <a:endParaRPr lang="en-US" dirty="0" smtClean="0">
              <a:latin typeface="Times New Roman" pitchFamily="18" charset="0"/>
              <a:cs typeface="Times New Roman" pitchFamily="18" charset="0"/>
            </a:endParaRPr>
          </a:p>
          <a:p>
            <a:pPr marL="363538" indent="-363538" algn="just">
              <a:buFont typeface="Wingdings" pitchFamily="2" charset="2"/>
              <a:buChar char="Ø"/>
            </a:pPr>
            <a:r>
              <a:rPr lang="en-US" dirty="0" smtClean="0">
                <a:latin typeface="Times New Roman" pitchFamily="18" charset="0"/>
                <a:cs typeface="Times New Roman" pitchFamily="18" charset="0"/>
              </a:rPr>
              <a:t>M</a:t>
            </a:r>
            <a:r>
              <a:rPr lang="id-ID" dirty="0" smtClean="0">
                <a:latin typeface="Times New Roman" pitchFamily="18" charset="0"/>
                <a:cs typeface="Times New Roman" pitchFamily="18" charset="0"/>
              </a:rPr>
              <a:t>asyarakat</a:t>
            </a:r>
            <a:endParaRPr lang="en-US" dirty="0" smtClean="0">
              <a:latin typeface="Times New Roman" pitchFamily="18" charset="0"/>
              <a:cs typeface="Times New Roman" pitchFamily="18" charset="0"/>
            </a:endParaRPr>
          </a:p>
          <a:p>
            <a:pPr marL="363538" indent="-363538" algn="just">
              <a:buFont typeface="Wingdings" pitchFamily="2" charset="2"/>
              <a:buChar char="Ø"/>
            </a:pPr>
            <a:r>
              <a:rPr lang="en-US" dirty="0" err="1" smtClean="0">
                <a:latin typeface="Times New Roman" pitchFamily="18" charset="0"/>
                <a:cs typeface="Times New Roman" pitchFamily="18" charset="0"/>
              </a:rPr>
              <a:t>Berorganisasi</a:t>
            </a:r>
            <a:endParaRPr lang="en-US" dirty="0" smtClean="0">
              <a:latin typeface="Times New Roman" pitchFamily="18" charset="0"/>
              <a:cs typeface="Times New Roman" pitchFamily="18" charset="0"/>
            </a:endParaRPr>
          </a:p>
          <a:p>
            <a:pPr marL="363538" indent="-363538" algn="just">
              <a:buFont typeface="Wingdings" pitchFamily="2" charset="2"/>
              <a:buChar char="Ø"/>
            </a:pPr>
            <a:r>
              <a:rPr lang="en-US" dirty="0" err="1">
                <a:latin typeface="Times New Roman" pitchFamily="18" charset="0"/>
                <a:cs typeface="Times New Roman" pitchFamily="18" charset="0"/>
              </a:rPr>
              <a:t>B</a:t>
            </a:r>
            <a:r>
              <a:rPr lang="en-US" dirty="0" err="1" smtClean="0">
                <a:latin typeface="Times New Roman" pitchFamily="18" charset="0"/>
                <a:cs typeface="Times New Roman" pitchFamily="18" charset="0"/>
              </a:rPr>
              <a:t>er</a:t>
            </a:r>
            <a:r>
              <a:rPr lang="id-ID" dirty="0" smtClean="0">
                <a:latin typeface="Times New Roman" pitchFamily="18" charset="0"/>
                <a:cs typeface="Times New Roman" pitchFamily="18" charset="0"/>
              </a:rPr>
              <a:t>negara</a:t>
            </a:r>
            <a:endParaRPr lang="en-US" dirty="0" smtClean="0">
              <a:latin typeface="Times New Roman" pitchFamily="18" charset="0"/>
              <a:cs typeface="Times New Roman" pitchFamily="18" charset="0"/>
            </a:endParaRPr>
          </a:p>
          <a:p>
            <a:pPr marL="363538" indent="-363538" algn="just">
              <a:buFont typeface="Wingdings" pitchFamily="2" charset="2"/>
              <a:buChar char="Ø"/>
            </a:pPr>
            <a:r>
              <a:rPr lang="en-US" dirty="0">
                <a:latin typeface="Times New Roman" pitchFamily="18" charset="0"/>
                <a:cs typeface="Times New Roman" pitchFamily="18" charset="0"/>
              </a:rPr>
              <a:t>A</a:t>
            </a:r>
            <a:r>
              <a:rPr lang="id-ID" dirty="0" smtClean="0">
                <a:latin typeface="Times New Roman" pitchFamily="18" charset="0"/>
                <a:cs typeface="Times New Roman" pitchFamily="18" charset="0"/>
              </a:rPr>
              <a:t>lam</a:t>
            </a:r>
            <a:r>
              <a:rPr lang="id-ID" dirty="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l"/>
            <a:r>
              <a:rPr lang="id-ID" dirty="0">
                <a:latin typeface="Times New Roman" pitchFamily="18" charset="0"/>
                <a:cs typeface="Times New Roman" pitchFamily="18" charset="0"/>
              </a:rPr>
              <a:t>Perbedaan Akhlak, Moral, dan </a:t>
            </a:r>
            <a:r>
              <a:rPr lang="id-ID" dirty="0" smtClean="0">
                <a:latin typeface="Times New Roman" pitchFamily="18" charset="0"/>
                <a:cs typeface="Times New Roman" pitchFamily="18" charset="0"/>
              </a:rPr>
              <a:t>Etika</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marL="0" indent="0" algn="just">
              <a:buNone/>
            </a:pPr>
            <a:r>
              <a:rPr lang="en-US" dirty="0" err="1" smtClean="0">
                <a:latin typeface="Times New Roman" pitchFamily="18" charset="0"/>
                <a:cs typeface="Times New Roman" pitchFamily="18" charset="0"/>
              </a:rPr>
              <a:t>Perbedaan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antara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akhlak</a:t>
            </a:r>
            <a:r>
              <a:rPr lang="en-US" dirty="0" smtClean="0">
                <a:latin typeface="Times New Roman" pitchFamily="18" charset="0"/>
                <a:cs typeface="Times New Roman" pitchFamily="18" charset="0"/>
              </a:rPr>
              <a:t>, moral </a:t>
            </a:r>
            <a:r>
              <a:rPr lang="en-US" dirty="0" err="1" smtClean="0">
                <a:latin typeface="Times New Roman" pitchFamily="18" charset="0"/>
                <a:cs typeface="Times New Roman" pitchFamily="18" charset="0"/>
              </a:rPr>
              <a:t>dan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etika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adalah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sumber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hukum</a:t>
            </a:r>
            <a:r>
              <a:rPr lang="en-US" dirty="0" smtClean="0">
                <a:latin typeface="Times New Roman" pitchFamily="18" charset="0"/>
                <a:cs typeface="Times New Roman" pitchFamily="18" charset="0"/>
              </a:rPr>
              <a:t> yang </a:t>
            </a:r>
            <a:r>
              <a:rPr lang="en-US" dirty="0" err="1" smtClean="0">
                <a:latin typeface="Times New Roman" pitchFamily="18" charset="0"/>
                <a:cs typeface="Times New Roman" pitchFamily="18" charset="0"/>
              </a:rPr>
              <a:t>digunakan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untuk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memberikan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nilai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baik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atau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buru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perilaku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seseorang</a:t>
            </a:r>
            <a:r>
              <a:rPr lang="en-US" dirty="0" smtClean="0">
                <a:latin typeface="Times New Roman" pitchFamily="18" charset="0"/>
                <a:cs typeface="Times New Roman" pitchFamily="18" charset="0"/>
              </a:rPr>
              <a:t>.</a:t>
            </a:r>
          </a:p>
          <a:p>
            <a:pPr marL="363538" indent="-363538" algn="just"/>
            <a:r>
              <a:rPr lang="en-US" dirty="0" err="1" smtClean="0">
                <a:latin typeface="Times New Roman" pitchFamily="18" charset="0"/>
                <a:cs typeface="Times New Roman" pitchFamily="18" charset="0"/>
              </a:rPr>
              <a:t>Akhlak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menilai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perilaku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itu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dengan</a:t>
            </a:r>
            <a:r>
              <a:rPr lang="en-US" dirty="0" smtClean="0">
                <a:latin typeface="Times New Roman" pitchFamily="18" charset="0"/>
                <a:cs typeface="Times New Roman" pitchFamily="18" charset="0"/>
              </a:rPr>
              <a:t> al-</a:t>
            </a:r>
            <a:r>
              <a:rPr lang="en-US" dirty="0" err="1" smtClean="0">
                <a:latin typeface="Times New Roman" pitchFamily="18" charset="0"/>
                <a:cs typeface="Times New Roman" pitchFamily="18" charset="0"/>
              </a:rPr>
              <a:t>Qurán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dan</a:t>
            </a:r>
            <a:r>
              <a:rPr lang="en-US" dirty="0" smtClean="0">
                <a:latin typeface="Times New Roman" pitchFamily="18" charset="0"/>
                <a:cs typeface="Times New Roman" pitchFamily="18" charset="0"/>
              </a:rPr>
              <a:t> As-</a:t>
            </a:r>
            <a:r>
              <a:rPr lang="en-US" dirty="0" err="1" smtClean="0">
                <a:latin typeface="Times New Roman" pitchFamily="18" charset="0"/>
                <a:cs typeface="Times New Roman" pitchFamily="18" charset="0"/>
              </a:rPr>
              <a:t>Sunnah</a:t>
            </a:r>
            <a:r>
              <a:rPr lang="en-US" dirty="0" smtClean="0">
                <a:latin typeface="Times New Roman" pitchFamily="18" charset="0"/>
                <a:cs typeface="Times New Roman" pitchFamily="18" charset="0"/>
              </a:rPr>
              <a:t> yang </a:t>
            </a:r>
            <a:r>
              <a:rPr lang="en-US" dirty="0" err="1" smtClean="0">
                <a:latin typeface="Times New Roman" pitchFamily="18" charset="0"/>
                <a:cs typeface="Times New Roman" pitchFamily="18" charset="0"/>
              </a:rPr>
              <a:t>bersifat</a:t>
            </a:r>
            <a:r>
              <a:rPr lang="en-US" dirty="0" smtClean="0">
                <a:latin typeface="Times New Roman" pitchFamily="18" charset="0"/>
                <a:cs typeface="Times New Roman" pitchFamily="18" charset="0"/>
              </a:rPr>
              <a:t> universal.</a:t>
            </a:r>
          </a:p>
          <a:p>
            <a:pPr marL="363538" indent="-363538" algn="just"/>
            <a:r>
              <a:rPr lang="en-US" dirty="0" smtClean="0">
                <a:latin typeface="Times New Roman" pitchFamily="18" charset="0"/>
                <a:cs typeface="Times New Roman" pitchFamily="18" charset="0"/>
              </a:rPr>
              <a:t>Moral, </a:t>
            </a:r>
            <a:r>
              <a:rPr lang="en-US" dirty="0" err="1" smtClean="0">
                <a:latin typeface="Times New Roman" pitchFamily="18" charset="0"/>
                <a:cs typeface="Times New Roman" pitchFamily="18" charset="0"/>
              </a:rPr>
              <a:t>menilai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perilaku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itu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dengan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Falsafah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Undang-undang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suatu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negara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lingkupnya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terbatas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wilayah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suatu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negara</a:t>
            </a:r>
            <a:r>
              <a:rPr lang="en-US" dirty="0" smtClean="0">
                <a:latin typeface="Times New Roman" pitchFamily="18" charset="0"/>
                <a:cs typeface="Times New Roman" pitchFamily="18" charset="0"/>
              </a:rPr>
              <a:t>.</a:t>
            </a:r>
          </a:p>
          <a:p>
            <a:pPr marL="363538" indent="-363538" algn="just"/>
            <a:r>
              <a:rPr lang="en-US" dirty="0" err="1" smtClean="0">
                <a:latin typeface="Times New Roman" pitchFamily="18" charset="0"/>
                <a:cs typeface="Times New Roman" pitchFamily="18" charset="0"/>
              </a:rPr>
              <a:t>Etika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menilai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perilaku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itu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dengan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hukum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adat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lingkupnya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terbatas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budaya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tradisi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masyarakat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tertentu</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08"/>
          </a:xfrm>
        </p:spPr>
        <p:txBody>
          <a:bodyPr>
            <a:normAutofit fontScale="90000"/>
          </a:bodyPr>
          <a:lstStyle/>
          <a:p>
            <a:pPr lvl="0" algn="l"/>
            <a:r>
              <a:rPr lang="id-ID" sz="4000" dirty="0">
                <a:latin typeface="Times New Roman" pitchFamily="18" charset="0"/>
                <a:cs typeface="Times New Roman" pitchFamily="18" charset="0"/>
              </a:rPr>
              <a:t>Hubungan Aqidah, Ibadah, dengan </a:t>
            </a:r>
            <a:r>
              <a:rPr lang="id-ID" sz="4000" dirty="0" smtClean="0">
                <a:latin typeface="Times New Roman" pitchFamily="18" charset="0"/>
                <a:cs typeface="Times New Roman" pitchFamily="18" charset="0"/>
              </a:rPr>
              <a:t>Akhlak</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85860"/>
            <a:ext cx="8229600" cy="4840303"/>
          </a:xfrm>
        </p:spPr>
        <p:txBody>
          <a:bodyPr>
            <a:normAutofit fontScale="92500" lnSpcReduction="20000"/>
          </a:bodyPr>
          <a:lstStyle/>
          <a:p>
            <a:pPr algn="just"/>
            <a:r>
              <a:rPr lang="en-US" sz="2800" dirty="0" smtClean="0">
                <a:latin typeface="Times New Roman" pitchFamily="18" charset="0"/>
                <a:cs typeface="Times New Roman" pitchFamily="18" charset="0"/>
              </a:rPr>
              <a:t>A</a:t>
            </a:r>
            <a:r>
              <a:rPr lang="id-ID" sz="2800" dirty="0" smtClean="0">
                <a:latin typeface="Times New Roman" pitchFamily="18" charset="0"/>
                <a:cs typeface="Times New Roman" pitchFamily="18" charset="0"/>
              </a:rPr>
              <a:t>ntara </a:t>
            </a:r>
            <a:r>
              <a:rPr lang="id-ID" sz="2800" dirty="0">
                <a:latin typeface="Times New Roman" pitchFamily="18" charset="0"/>
                <a:cs typeface="Times New Roman" pitchFamily="18" charset="0"/>
              </a:rPr>
              <a:t>aqidah, ibadah </a:t>
            </a:r>
            <a:r>
              <a:rPr lang="id-ID" sz="2800" dirty="0" smtClean="0">
                <a:latin typeface="Times New Roman" pitchFamily="18" charset="0"/>
                <a:cs typeface="Times New Roman" pitchFamily="18" charset="0"/>
              </a:rPr>
              <a:t>dan </a:t>
            </a:r>
            <a:r>
              <a:rPr lang="id-ID" sz="2800" dirty="0">
                <a:latin typeface="Times New Roman" pitchFamily="18" charset="0"/>
                <a:cs typeface="Times New Roman" pitchFamily="18" charset="0"/>
              </a:rPr>
              <a:t>akhlak</a:t>
            </a:r>
            <a:r>
              <a:rPr lang="id-ID" sz="2800" i="1" dirty="0">
                <a:latin typeface="Times New Roman" pitchFamily="18" charset="0"/>
                <a:cs typeface="Times New Roman" pitchFamily="18" charset="0"/>
              </a:rPr>
              <a:t> </a:t>
            </a:r>
            <a:r>
              <a:rPr lang="id-ID" sz="2800" dirty="0">
                <a:latin typeface="Times New Roman" pitchFamily="18" charset="0"/>
                <a:cs typeface="Times New Roman" pitchFamily="18" charset="0"/>
              </a:rPr>
              <a:t>itu, merupakan satu </a:t>
            </a:r>
            <a:r>
              <a:rPr lang="id-ID" sz="2800" dirty="0" smtClean="0">
                <a:latin typeface="Times New Roman" pitchFamily="18" charset="0"/>
                <a:cs typeface="Times New Roman" pitchFamily="18" charset="0"/>
              </a:rPr>
              <a:t>kesatuan.  Aqidah</a:t>
            </a: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a:t>
            </a:r>
            <a:r>
              <a:rPr lang="en-US" sz="2800" dirty="0" err="1" smtClean="0">
                <a:latin typeface="Times New Roman" pitchFamily="18" charset="0"/>
                <a:cs typeface="Times New Roman" pitchFamily="18" charset="0"/>
              </a:rPr>
              <a:t>iman</a:t>
            </a:r>
            <a:r>
              <a:rPr lang="en-US" sz="2800" dirty="0" smtClean="0">
                <a:latin typeface="Times New Roman" pitchFamily="18" charset="0"/>
                <a:cs typeface="Times New Roman" pitchFamily="18" charset="0"/>
              </a:rPr>
              <a:t>) </a:t>
            </a:r>
            <a:r>
              <a:rPr lang="id-ID" sz="2800" dirty="0" smtClean="0">
                <a:latin typeface="Times New Roman" pitchFamily="18" charset="0"/>
                <a:cs typeface="Times New Roman" pitchFamily="18" charset="0"/>
              </a:rPr>
              <a:t>me</a:t>
            </a:r>
            <a:r>
              <a:rPr lang="en-US" sz="2800" dirty="0" smtClean="0">
                <a:latin typeface="Times New Roman" pitchFamily="18" charset="0"/>
                <a:cs typeface="Times New Roman" pitchFamily="18" charset="0"/>
              </a:rPr>
              <a:t>n</a:t>
            </a:r>
            <a:r>
              <a:rPr lang="id-ID" sz="2800" dirty="0" smtClean="0">
                <a:latin typeface="Times New Roman" pitchFamily="18" charset="0"/>
                <a:cs typeface="Times New Roman" pitchFamily="18" charset="0"/>
              </a:rPr>
              <a:t>jadi </a:t>
            </a:r>
            <a:r>
              <a:rPr lang="id-ID" sz="2800" dirty="0">
                <a:latin typeface="Times New Roman" pitchFamily="18" charset="0"/>
                <a:cs typeface="Times New Roman" pitchFamily="18" charset="0"/>
              </a:rPr>
              <a:t>pondasi dalam Islam.  </a:t>
            </a:r>
            <a:r>
              <a:rPr lang="en-US" sz="2800" dirty="0" smtClean="0">
                <a:latin typeface="Times New Roman" pitchFamily="18" charset="0"/>
                <a:cs typeface="Times New Roman" pitchFamily="18" charset="0"/>
              </a:rPr>
              <a:t>I</a:t>
            </a:r>
            <a:r>
              <a:rPr lang="id-ID" sz="2800" dirty="0" smtClean="0">
                <a:latin typeface="Times New Roman" pitchFamily="18" charset="0"/>
                <a:cs typeface="Times New Roman" pitchFamily="18" charset="0"/>
              </a:rPr>
              <a:t>badah yang </a:t>
            </a:r>
            <a:r>
              <a:rPr lang="id-ID" sz="2800" dirty="0">
                <a:latin typeface="Times New Roman" pitchFamily="18" charset="0"/>
                <a:cs typeface="Times New Roman" pitchFamily="18" charset="0"/>
              </a:rPr>
              <a:t>menjadi indikator dari iman seseorang. Kemudian akhlak merupakan </a:t>
            </a:r>
            <a:r>
              <a:rPr lang="en-US" sz="2800" dirty="0" err="1" smtClean="0">
                <a:latin typeface="Times New Roman" pitchFamily="18" charset="0"/>
                <a:cs typeface="Times New Roman" pitchFamily="18" charset="0"/>
              </a:rPr>
              <a:t>buah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dari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ibadah</a:t>
            </a:r>
            <a:r>
              <a:rPr lang="en-US" sz="2800" dirty="0" smtClean="0">
                <a:latin typeface="Times New Roman" pitchFamily="18" charset="0"/>
                <a:cs typeface="Times New Roman" pitchFamily="18" charset="0"/>
              </a:rPr>
              <a:t> yang </a:t>
            </a:r>
            <a:r>
              <a:rPr lang="en-US" sz="2800" dirty="0" err="1" smtClean="0">
                <a:latin typeface="Times New Roman" pitchFamily="18" charset="0"/>
                <a:cs typeface="Times New Roman" pitchFamily="18" charset="0"/>
              </a:rPr>
              <a:t>baik</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iman</a:t>
            </a:r>
            <a:r>
              <a:rPr lang="en-US" sz="2800" dirty="0" smtClean="0">
                <a:latin typeface="Times New Roman" pitchFamily="18" charset="0"/>
                <a:cs typeface="Times New Roman" pitchFamily="18" charset="0"/>
              </a:rPr>
              <a:t> yang </a:t>
            </a:r>
            <a:r>
              <a:rPr lang="en-US" sz="2800" dirty="0" err="1" smtClean="0">
                <a:latin typeface="Times New Roman" pitchFamily="18" charset="0"/>
                <a:cs typeface="Times New Roman" pitchFamily="18" charset="0"/>
              </a:rPr>
              <a:t>mantap</a:t>
            </a:r>
            <a:r>
              <a:rPr lang="en-US" sz="2800" dirty="0" smtClean="0">
                <a:latin typeface="Times New Roman" pitchFamily="18" charset="0"/>
                <a:cs typeface="Times New Roman" pitchFamily="18" charset="0"/>
              </a:rPr>
              <a:t>. </a:t>
            </a:r>
            <a:endParaRPr lang="en-US" sz="2800" dirty="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K</a:t>
            </a:r>
            <a:r>
              <a:rPr lang="id-ID" sz="2800" dirty="0" smtClean="0">
                <a:latin typeface="Times New Roman" pitchFamily="18" charset="0"/>
                <a:cs typeface="Times New Roman" pitchFamily="18" charset="0"/>
              </a:rPr>
              <a:t>etiga </a:t>
            </a:r>
            <a:r>
              <a:rPr lang="id-ID" sz="2800" dirty="0">
                <a:latin typeface="Times New Roman" pitchFamily="18" charset="0"/>
                <a:cs typeface="Times New Roman" pitchFamily="18" charset="0"/>
              </a:rPr>
              <a:t>elemen tersebut harus terintegrasi dalam diri setiap muslim, </a:t>
            </a:r>
            <a:r>
              <a:rPr lang="en-US" sz="2800" dirty="0" err="1" smtClean="0">
                <a:latin typeface="Times New Roman" pitchFamily="18" charset="0"/>
                <a:cs typeface="Times New Roman" pitchFamily="18" charset="0"/>
              </a:rPr>
              <a:t>atau</a:t>
            </a:r>
            <a:r>
              <a:rPr lang="en-US" sz="2800" dirty="0" smtClean="0">
                <a:latin typeface="Times New Roman" pitchFamily="18" charset="0"/>
                <a:cs typeface="Times New Roman" pitchFamily="18" charset="0"/>
              </a:rPr>
              <a:t> </a:t>
            </a:r>
            <a:r>
              <a:rPr lang="id-ID" sz="2800" dirty="0" smtClean="0">
                <a:latin typeface="Times New Roman" pitchFamily="18" charset="0"/>
                <a:cs typeface="Times New Roman" pitchFamily="18" charset="0"/>
              </a:rPr>
              <a:t>mengamalkan </a:t>
            </a:r>
            <a:r>
              <a:rPr lang="id-ID" sz="2800" dirty="0">
                <a:latin typeface="Times New Roman" pitchFamily="18" charset="0"/>
                <a:cs typeface="Times New Roman" pitchFamily="18" charset="0"/>
              </a:rPr>
              <a:t>ajaran Islam secara </a:t>
            </a:r>
            <a:r>
              <a:rPr lang="id-ID" sz="2800" dirty="0" smtClean="0">
                <a:latin typeface="Times New Roman" pitchFamily="18" charset="0"/>
                <a:cs typeface="Times New Roman" pitchFamily="18" charset="0"/>
              </a:rPr>
              <a:t>utuh</a:t>
            </a:r>
            <a:r>
              <a:rPr lang="en-US" sz="2800" dirty="0" smtClean="0">
                <a:latin typeface="Times New Roman" pitchFamily="18" charset="0"/>
                <a:cs typeface="Times New Roman" pitchFamily="18" charset="0"/>
              </a:rPr>
              <a:t>;</a:t>
            </a:r>
            <a:endParaRPr lang="ar-BH" sz="2800" dirty="0" smtClean="0">
              <a:latin typeface="Times New Roman" pitchFamily="18" charset="0"/>
              <a:cs typeface="Times New Roman" pitchFamily="18" charset="0"/>
            </a:endParaRPr>
          </a:p>
          <a:p>
            <a:pPr marL="0" indent="0" algn="just" rtl="1">
              <a:buNone/>
            </a:pPr>
            <a:r>
              <a:rPr lang="ar-SA" sz="3900" dirty="0">
                <a:latin typeface="Traditional Arabic" pitchFamily="18" charset="-78"/>
                <a:cs typeface="Traditional Arabic" pitchFamily="18" charset="-78"/>
              </a:rPr>
              <a:t>يَٰٓأَيُّهَا ٱلَّذِينَ ءَامَنُواْ ٱدۡخُلُواْ فِي ٱلسِّلۡمِ كَآفَّةً وَلَا تَتَّبِعُواْ خُطُوَٰتِ ٱلشَّيۡطَٰنِۚ إِنَّهُۥ لَكُمۡ عَدُوٌّ مُّبِينٌ</a:t>
            </a:r>
            <a:endParaRPr lang="en-US" dirty="0">
              <a:latin typeface="Traditional Arabic" pitchFamily="18" charset="-78"/>
              <a:cs typeface="Traditional Arabic" pitchFamily="18" charset="-78"/>
            </a:endParaRPr>
          </a:p>
          <a:p>
            <a:pPr indent="20638" algn="just">
              <a:buNone/>
            </a:pPr>
            <a:r>
              <a:rPr lang="en-US" sz="2600" dirty="0" err="1">
                <a:latin typeface="Times New Roman" pitchFamily="18" charset="0"/>
                <a:cs typeface="Times New Roman" pitchFamily="18" charset="0"/>
              </a:rPr>
              <a:t>Hai</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orang-orang</a:t>
            </a:r>
            <a:r>
              <a:rPr lang="en-US" sz="2600" dirty="0">
                <a:latin typeface="Times New Roman" pitchFamily="18" charset="0"/>
                <a:cs typeface="Times New Roman" pitchFamily="18" charset="0"/>
              </a:rPr>
              <a:t> yang </a:t>
            </a:r>
            <a:r>
              <a:rPr lang="en-US" sz="2600" dirty="0" err="1">
                <a:latin typeface="Times New Roman" pitchFamily="18" charset="0"/>
                <a:cs typeface="Times New Roman" pitchFamily="18" charset="0"/>
              </a:rPr>
              <a:t>beriman</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masuklah</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kamu</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ke</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dalam</a:t>
            </a:r>
            <a:r>
              <a:rPr lang="en-US" sz="2600" dirty="0">
                <a:latin typeface="Times New Roman" pitchFamily="18" charset="0"/>
                <a:cs typeface="Times New Roman" pitchFamily="18" charset="0"/>
              </a:rPr>
              <a:t> Islam </a:t>
            </a:r>
            <a:r>
              <a:rPr lang="en-US" sz="2600" dirty="0" err="1">
                <a:latin typeface="Times New Roman" pitchFamily="18" charset="0"/>
                <a:cs typeface="Times New Roman" pitchFamily="18" charset="0"/>
              </a:rPr>
              <a:t>keseluruhan</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dan</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janganlah</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kamu</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turut</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langkah-langkah</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syaitan</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Sesungguhnya</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syaitan</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itu</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musuh</a:t>
            </a:r>
            <a:r>
              <a:rPr lang="en-US" sz="2600" dirty="0">
                <a:latin typeface="Times New Roman" pitchFamily="18" charset="0"/>
                <a:cs typeface="Times New Roman" pitchFamily="18" charset="0"/>
              </a:rPr>
              <a:t> yang </a:t>
            </a:r>
            <a:r>
              <a:rPr lang="en-US" sz="2600" dirty="0" err="1">
                <a:latin typeface="Times New Roman" pitchFamily="18" charset="0"/>
                <a:cs typeface="Times New Roman" pitchFamily="18" charset="0"/>
              </a:rPr>
              <a:t>nyata</a:t>
            </a:r>
            <a:r>
              <a:rPr lang="en-US" sz="2600" dirty="0">
                <a:latin typeface="Times New Roman" pitchFamily="18" charset="0"/>
                <a:cs typeface="Times New Roman" pitchFamily="18" charset="0"/>
              </a:rPr>
              <a:t> </a:t>
            </a:r>
            <a:r>
              <a:rPr lang="en-US" sz="2600" dirty="0" err="1">
                <a:latin typeface="Times New Roman" pitchFamily="18" charset="0"/>
                <a:cs typeface="Times New Roman" pitchFamily="18" charset="0"/>
              </a:rPr>
              <a:t>bagimu</a:t>
            </a:r>
            <a:r>
              <a:rPr lang="en-US" sz="2600" dirty="0">
                <a:latin typeface="Times New Roman" pitchFamily="18" charset="0"/>
                <a:cs typeface="Times New Roman" pitchFamily="18" charset="0"/>
              </a:rPr>
              <a:t>.(QS Al-</a:t>
            </a:r>
            <a:r>
              <a:rPr lang="en-US" sz="2600" dirty="0" err="1">
                <a:latin typeface="Times New Roman" pitchFamily="18" charset="0"/>
                <a:cs typeface="Times New Roman" pitchFamily="18" charset="0"/>
              </a:rPr>
              <a:t>Baqarah</a:t>
            </a:r>
            <a:r>
              <a:rPr lang="en-US" sz="2600" dirty="0">
                <a:latin typeface="Times New Roman" pitchFamily="18" charset="0"/>
                <a:cs typeface="Times New Roman" pitchFamily="18" charset="0"/>
              </a:rPr>
              <a:t> [2]: 208</a:t>
            </a:r>
            <a:r>
              <a:rPr lang="en-US" sz="2600" dirty="0" smtClean="0">
                <a:latin typeface="Times New Roman" pitchFamily="18" charset="0"/>
                <a:cs typeface="Times New Roman" pitchFamily="18" charset="0"/>
              </a:rPr>
              <a:t>)</a:t>
            </a:r>
            <a:endParaRPr lang="en-US" sz="26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274638"/>
            <a:ext cx="8229600" cy="1154112"/>
          </a:xfrm>
        </p:spPr>
        <p:txBody>
          <a:bodyPr>
            <a:normAutofit/>
          </a:bodyPr>
          <a:lstStyle/>
          <a:p>
            <a:pPr algn="l"/>
            <a:r>
              <a:rPr lang="en-US" sz="3600" b="1" dirty="0" smtClean="0">
                <a:latin typeface="Times New Roman" pitchFamily="18" charset="0"/>
                <a:cs typeface="Times New Roman" pitchFamily="18" charset="0"/>
              </a:rPr>
              <a:t>B. </a:t>
            </a:r>
            <a:r>
              <a:rPr lang="en-US" sz="3600" b="1" dirty="0" err="1" smtClean="0">
                <a:latin typeface="Times New Roman" pitchFamily="18" charset="0"/>
                <a:cs typeface="Times New Roman" pitchFamily="18" charset="0"/>
              </a:rPr>
              <a:t>Dasar</a:t>
            </a:r>
            <a:r>
              <a:rPr lang="en-US" sz="3600" b="1" dirty="0" smtClean="0">
                <a:latin typeface="Times New Roman" pitchFamily="18" charset="0"/>
                <a:cs typeface="Times New Roman" pitchFamily="18" charset="0"/>
              </a:rPr>
              <a:t>-</a:t>
            </a:r>
            <a:r>
              <a:rPr lang="en-US" sz="3600" b="1" dirty="0" err="1" smtClean="0">
                <a:latin typeface="Times New Roman" pitchFamily="18" charset="0"/>
                <a:cs typeface="Times New Roman" pitchFamily="18" charset="0"/>
              </a:rPr>
              <a:t>Dasar</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Muámalah</a:t>
            </a:r>
            <a:r>
              <a:rPr lang="en-US" sz="3600" b="1" dirty="0" smtClean="0">
                <a:latin typeface="Times New Roman" pitchFamily="18" charset="0"/>
                <a:cs typeface="Times New Roman" pitchFamily="18" charset="0"/>
              </a:rPr>
              <a:t> </a:t>
            </a:r>
            <a:r>
              <a:rPr lang="en-US" sz="3600" b="1" dirty="0" smtClean="0">
                <a:latin typeface="Times New Roman" pitchFamily="18" charset="0"/>
                <a:cs typeface="Times New Roman" pitchFamily="18" charset="0"/>
              </a:rPr>
              <a:t>(</a:t>
            </a:r>
            <a:r>
              <a:rPr lang="en-US" sz="3600" b="1" dirty="0" err="1" smtClean="0">
                <a:latin typeface="Times New Roman" pitchFamily="18" charset="0"/>
                <a:cs typeface="Times New Roman" pitchFamily="18" charset="0"/>
              </a:rPr>
              <a:t>Ibadah</a:t>
            </a:r>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Ám</a:t>
            </a:r>
            <a:r>
              <a:rPr lang="en-US" sz="3600" b="1" dirty="0" smtClean="0">
                <a:latin typeface="Times New Roman" pitchFamily="18" charset="0"/>
                <a:cs typeface="Times New Roman" pitchFamily="18" charset="0"/>
              </a:rPr>
              <a:t>)</a:t>
            </a:r>
            <a:endParaRPr lang="en-US" sz="3200" dirty="0" smtClean="0">
              <a:latin typeface="Times New Roman" pitchFamily="18" charset="0"/>
              <a:cs typeface="Times New Roman" pitchFamily="18" charset="0"/>
            </a:endParaRPr>
          </a:p>
        </p:txBody>
      </p:sp>
      <p:sp>
        <p:nvSpPr>
          <p:cNvPr id="4099" name="Content Placeholder 2"/>
          <p:cNvSpPr>
            <a:spLocks noGrp="1"/>
          </p:cNvSpPr>
          <p:nvPr>
            <p:ph idx="1"/>
          </p:nvPr>
        </p:nvSpPr>
        <p:spPr>
          <a:xfrm>
            <a:off x="457200" y="1643063"/>
            <a:ext cx="8229600" cy="4786312"/>
          </a:xfrm>
        </p:spPr>
        <p:txBody>
          <a:bodyPr>
            <a:normAutofit fontScale="92500" lnSpcReduction="10000"/>
          </a:bodyPr>
          <a:lstStyle/>
          <a:p>
            <a:pPr marL="176213" indent="-176213" algn="just">
              <a:spcBef>
                <a:spcPct val="0"/>
              </a:spcBef>
            </a:pPr>
            <a:r>
              <a:rPr lang="en-US" sz="2800" b="1" dirty="0" err="1" smtClean="0">
                <a:latin typeface="Times New Roman" pitchFamily="18" charset="0"/>
                <a:cs typeface="Times New Roman" pitchFamily="18" charset="0"/>
              </a:rPr>
              <a:t>Pengertian</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Ibadah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dalam</a:t>
            </a:r>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HPT </a:t>
            </a:r>
            <a:r>
              <a:rPr lang="en-US" sz="2800" dirty="0" err="1" smtClean="0">
                <a:latin typeface="Times New Roman" pitchFamily="18" charset="0"/>
                <a:cs typeface="Times New Roman" pitchFamily="18" charset="0"/>
              </a:rPr>
              <a:t>Muhammadiyah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adalah</a:t>
            </a:r>
            <a:r>
              <a:rPr lang="en-US" sz="2800"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marL="0" indent="0" algn="just" rtl="1">
              <a:spcBef>
                <a:spcPct val="0"/>
              </a:spcBef>
              <a:buFont typeface="Arial" charset="0"/>
              <a:buNone/>
            </a:pPr>
            <a:r>
              <a:rPr lang="ar-SA" sz="4400" dirty="0" smtClean="0">
                <a:latin typeface="Arabic Typesetting" pitchFamily="66" charset="-78"/>
                <a:cs typeface="Arabic Typesetting" pitchFamily="66" charset="-78"/>
              </a:rPr>
              <a:t>التَّقَرُّبُ إِلَى اللهِ بِامْتِثَالِ أَوَامِرِهِ وَاجْتِنَابِ نَوَاهِيْهِ وَالْعَمَلِ بِمَا أَذِنَ بِهِ </a:t>
            </a:r>
            <a:r>
              <a:rPr lang="ar-SA" sz="4400" dirty="0" smtClean="0">
                <a:latin typeface="Arabic Typesetting" pitchFamily="66" charset="-78"/>
                <a:cs typeface="Arabic Typesetting" pitchFamily="66" charset="-78"/>
              </a:rPr>
              <a:t>الشَّارِعُ</a:t>
            </a:r>
            <a:endParaRPr lang="en-US" sz="2800" dirty="0" smtClean="0">
              <a:latin typeface="Times New Roman" pitchFamily="18" charset="0"/>
              <a:cs typeface="Times New Roman" pitchFamily="18" charset="0"/>
            </a:endParaRPr>
          </a:p>
          <a:p>
            <a:pPr marL="176213" indent="0" algn="just">
              <a:spcBef>
                <a:spcPct val="0"/>
              </a:spcBef>
              <a:buFont typeface="Arial" charset="0"/>
              <a:buNone/>
            </a:pPr>
            <a:r>
              <a:rPr lang="en-US" sz="2800" dirty="0" err="1" smtClean="0">
                <a:latin typeface="Times New Roman" pitchFamily="18" charset="0"/>
                <a:cs typeface="Times New Roman" pitchFamily="18" charset="0"/>
              </a:rPr>
              <a:t>Mendekatkan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diri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kepada</a:t>
            </a:r>
            <a:r>
              <a:rPr lang="en-US" sz="2800" dirty="0" smtClean="0">
                <a:latin typeface="Times New Roman" pitchFamily="18" charset="0"/>
                <a:cs typeface="Times New Roman" pitchFamily="18" charset="0"/>
              </a:rPr>
              <a:t> Allah SWT </a:t>
            </a:r>
            <a:r>
              <a:rPr lang="en-US" sz="2800" dirty="0" err="1" smtClean="0">
                <a:latin typeface="Times New Roman" pitchFamily="18" charset="0"/>
                <a:cs typeface="Times New Roman" pitchFamily="18" charset="0"/>
              </a:rPr>
              <a:t>dengan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melaksanakan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segala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perintah-Nya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menjauhi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segala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larangal-Nya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serta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mengamalkan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apa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saja</a:t>
            </a:r>
            <a:r>
              <a:rPr lang="en-US" sz="2800" dirty="0" smtClean="0">
                <a:latin typeface="Times New Roman" pitchFamily="18" charset="0"/>
                <a:cs typeface="Times New Roman" pitchFamily="18" charset="0"/>
              </a:rPr>
              <a:t> yang </a:t>
            </a:r>
            <a:r>
              <a:rPr lang="en-US" sz="2800" dirty="0" err="1" smtClean="0">
                <a:latin typeface="Times New Roman" pitchFamily="18" charset="0"/>
                <a:cs typeface="Times New Roman" pitchFamily="18" charset="0"/>
              </a:rPr>
              <a:t>diperkenankan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oleh-Nya</a:t>
            </a:r>
            <a:r>
              <a:rPr lang="en-US" sz="2800" dirty="0" smtClean="0">
                <a:latin typeface="Times New Roman" pitchFamily="18" charset="0"/>
                <a:cs typeface="Times New Roman" pitchFamily="18" charset="0"/>
              </a:rPr>
              <a:t>." (HPT, </a:t>
            </a:r>
            <a:r>
              <a:rPr lang="en-US" sz="2800" dirty="0" err="1" smtClean="0">
                <a:latin typeface="Times New Roman" pitchFamily="18" charset="0"/>
                <a:cs typeface="Times New Roman" pitchFamily="18" charset="0"/>
              </a:rPr>
              <a:t>hal</a:t>
            </a:r>
            <a:r>
              <a:rPr lang="en-US" sz="2800" dirty="0" smtClean="0">
                <a:latin typeface="Times New Roman" pitchFamily="18" charset="0"/>
                <a:cs typeface="Times New Roman" pitchFamily="18" charset="0"/>
              </a:rPr>
              <a:t>. 276) </a:t>
            </a:r>
            <a:endParaRPr lang="en-US" sz="2400" dirty="0" smtClean="0">
              <a:latin typeface="Times New Roman" pitchFamily="18" charset="0"/>
              <a:cs typeface="Times New Roman" pitchFamily="18" charset="0"/>
            </a:endParaRPr>
          </a:p>
          <a:p>
            <a:pPr marL="176213" indent="-176213" algn="just">
              <a:spcBef>
                <a:spcPct val="0"/>
              </a:spcBef>
            </a:pPr>
            <a:r>
              <a:rPr lang="en-US" sz="2400" b="1" dirty="0" err="1" smtClean="0">
                <a:latin typeface="Times New Roman" pitchFamily="18" charset="0"/>
                <a:cs typeface="Times New Roman" pitchFamily="18" charset="0"/>
              </a:rPr>
              <a:t>Tujuan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Ibadah</a:t>
            </a:r>
            <a:r>
              <a:rPr lang="en-US" sz="24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adalah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Penghamba</a:t>
            </a:r>
            <a:r>
              <a:rPr lang="id-ID" sz="2800" dirty="0" smtClean="0">
                <a:latin typeface="Times New Roman" pitchFamily="18" charset="0"/>
                <a:cs typeface="Times New Roman" pitchFamily="18" charset="0"/>
              </a:rPr>
              <a:t>an diri serta tunduk</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patuh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kepada</a:t>
            </a:r>
            <a:r>
              <a:rPr lang="en-US" sz="2800" dirty="0" smtClean="0">
                <a:latin typeface="Times New Roman" pitchFamily="18" charset="0"/>
                <a:cs typeface="Times New Roman" pitchFamily="18" charset="0"/>
              </a:rPr>
              <a:t> Allah SWT</a:t>
            </a:r>
            <a:r>
              <a:rPr lang="id-ID" sz="2800"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marL="363538" indent="-363538" algn="just" rtl="1">
              <a:spcBef>
                <a:spcPts val="0"/>
              </a:spcBef>
              <a:buFont typeface="Arial" charset="0"/>
              <a:buNone/>
              <a:defRPr/>
            </a:pPr>
            <a:r>
              <a:rPr lang="ar-SA" sz="4400" dirty="0" smtClean="0">
                <a:latin typeface="Traditional Arabic" pitchFamily="18" charset="-78"/>
                <a:cs typeface="Traditional Arabic" pitchFamily="18" charset="-78"/>
              </a:rPr>
              <a:t>وَمَا خَلَقۡتُ ٱلۡجِنَّ وَٱلۡإِنسَ إِلَّا لِيَعۡبُدُونِ</a:t>
            </a:r>
            <a:endParaRPr lang="en-US" sz="4400" dirty="0" smtClean="0">
              <a:latin typeface="Traditional Arabic" pitchFamily="18" charset="-78"/>
              <a:cs typeface="Traditional Arabic" pitchFamily="18" charset="-78"/>
            </a:endParaRPr>
          </a:p>
          <a:p>
            <a:pPr marL="176213" indent="0" algn="just">
              <a:spcBef>
                <a:spcPts val="0"/>
              </a:spcBef>
              <a:buFont typeface="Arial" charset="0"/>
              <a:buNone/>
              <a:defRPr/>
            </a:pPr>
            <a:r>
              <a:rPr lang="en-US" sz="2800" dirty="0" smtClean="0">
                <a:latin typeface="Times New Roman" pitchFamily="18" charset="0"/>
                <a:cs typeface="Times New Roman" pitchFamily="18" charset="0"/>
              </a:rPr>
              <a:t>Dan </a:t>
            </a:r>
            <a:r>
              <a:rPr lang="en-US" sz="2800" dirty="0" err="1" smtClean="0">
                <a:latin typeface="Times New Roman" pitchFamily="18" charset="0"/>
                <a:cs typeface="Times New Roman" pitchFamily="18" charset="0"/>
              </a:rPr>
              <a:t>aku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tidak</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menciptakan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jin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manusia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melainkan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supaya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mereka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mengabdi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kepada</a:t>
            </a:r>
            <a:r>
              <a:rPr lang="en-US" sz="2800" dirty="0" smtClean="0">
                <a:latin typeface="Times New Roman" pitchFamily="18" charset="0"/>
                <a:cs typeface="Times New Roman" pitchFamily="18" charset="0"/>
              </a:rPr>
              <a:t>-Ku</a:t>
            </a:r>
            <a:r>
              <a:rPr lang="en-US" sz="2800" dirty="0" smtClean="0">
                <a:latin typeface="Times New Roman" pitchFamily="18" charset="0"/>
                <a:cs typeface="Times New Roman" pitchFamily="18" charset="0"/>
              </a:rPr>
              <a:t>.(QS Adz-</a:t>
            </a:r>
            <a:r>
              <a:rPr lang="en-US" sz="2800" dirty="0" err="1" smtClean="0">
                <a:latin typeface="Times New Roman" pitchFamily="18" charset="0"/>
                <a:cs typeface="Times New Roman" pitchFamily="18" charset="0"/>
              </a:rPr>
              <a:t>Dzariyat</a:t>
            </a:r>
            <a:r>
              <a:rPr lang="en-US" sz="2800" dirty="0" smtClean="0">
                <a:latin typeface="Times New Roman" pitchFamily="18" charset="0"/>
                <a:cs typeface="Times New Roman" pitchFamily="18" charset="0"/>
              </a:rPr>
              <a:t> [51]: </a:t>
            </a:r>
            <a:r>
              <a:rPr lang="en-US" sz="2800" dirty="0" smtClean="0">
                <a:latin typeface="Times New Roman" pitchFamily="18" charset="0"/>
                <a:cs typeface="Times New Roman" pitchFamily="18" charset="0"/>
              </a:rPr>
              <a:t>56)</a:t>
            </a:r>
            <a:endParaRPr lang="en-US" sz="2800" dirty="0" smtClean="0">
              <a:latin typeface="Times New Roman" pitchFamily="18" charset="0"/>
              <a:cs typeface="Times New Roman" pitchFamily="18" charset="0"/>
            </a:endParaRPr>
          </a:p>
        </p:txBody>
      </p:sp>
    </p:spTree>
  </p:cSld>
  <p:clrMapOvr>
    <a:masterClrMapping/>
  </p:clrMapOvr>
  <p:transition spd="slow">
    <p:sndAc>
      <p:stSnd>
        <p:snd r:embed="rId2" name="chimes.wav" builtIn="1"/>
      </p:stSnd>
    </p:sndAc>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TotalTime>
  <Words>1254</Words>
  <Application>Microsoft Office PowerPoint</Application>
  <PresentationFormat>On-screen Show (4:3)</PresentationFormat>
  <Paragraphs>114</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السلام عليكم ورحمة الله وبركاته</vt:lpstr>
      <vt:lpstr>A. Dasar-Dasar Akhlak</vt:lpstr>
      <vt:lpstr>Terminologi Akhlak Menurut:</vt:lpstr>
      <vt:lpstr>Sumber Hukum Akhlak</vt:lpstr>
      <vt:lpstr>Kedudukan Akhlak dalam Islam</vt:lpstr>
      <vt:lpstr>Ruang Lingkup Pembahasan Akhlak</vt:lpstr>
      <vt:lpstr>Perbedaan Akhlak, Moral, dan Etika</vt:lpstr>
      <vt:lpstr>Hubungan Aqidah, Ibadah, dengan Akhlak</vt:lpstr>
      <vt:lpstr>B. Dasar-Dasar Muámalah (Ibadah Ám)</vt:lpstr>
      <vt:lpstr>Ruang Lingkup Muámalah</vt:lpstr>
      <vt:lpstr>B. Dasar Ibadah Ám (Muámalah)</vt:lpstr>
      <vt:lpstr>Urusan Muámalah Boleh berkreasi dan enovasi</vt:lpstr>
      <vt:lpstr>Semua boleh, kecuali ada yang mengharamkan</vt:lpstr>
      <vt:lpstr>Tidak Haram</vt:lpstr>
      <vt:lpstr>Tidak Fasad (kerusakan):</vt:lpstr>
      <vt:lpstr>Tidak Dharar (bahaya):</vt:lpstr>
      <vt:lpstr>Tidak Isyyan (kedurhakaan/Amoral)</vt:lpstr>
      <vt:lpstr>Tidak Ba'id ‘Anillah</vt:lpstr>
      <vt:lpstr>TERIMA KASIH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11</cp:revision>
  <dcterms:created xsi:type="dcterms:W3CDTF">2022-09-01T03:30:35Z</dcterms:created>
  <dcterms:modified xsi:type="dcterms:W3CDTF">2022-09-07T23:55:16Z</dcterms:modified>
</cp:coreProperties>
</file>