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3250" autoAdjust="0"/>
  </p:normalViewPr>
  <p:slideViewPr>
    <p:cSldViewPr>
      <p:cViewPr>
        <p:scale>
          <a:sx n="100" d="100"/>
          <a:sy n="100" d="100"/>
        </p:scale>
        <p:origin x="-426" y="13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31B49A-C479-4826-AC71-D66B16ED1B77}" type="datetimeFigureOut">
              <a:rPr lang="en-US" smtClean="0"/>
              <a:t>9/7/2022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B9C91C-324A-4091-B5AA-14490C5A330F}" type="slidenum">
              <a:rPr lang="en-US" smtClean="0"/>
              <a:t>‹#›</a:t>
            </a:fld>
            <a:endParaRPr lang="en-US"/>
          </a:p>
        </p:txBody>
      </p:sp>
    </p:spTree>
    <p:extLst>
      <p:ext uri="{BB962C8B-B14F-4D97-AF65-F5344CB8AC3E}">
        <p14:creationId xmlns:p14="http://schemas.microsoft.com/office/powerpoint/2010/main" val="720945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B9C91C-324A-4091-B5AA-14490C5A330F}" type="slidenum">
              <a:rPr lang="en-US" smtClean="0"/>
              <a:t>1</a:t>
            </a:fld>
            <a:endParaRPr lang="en-US"/>
          </a:p>
        </p:txBody>
      </p:sp>
    </p:spTree>
    <p:extLst>
      <p:ext uri="{BB962C8B-B14F-4D97-AF65-F5344CB8AC3E}">
        <p14:creationId xmlns:p14="http://schemas.microsoft.com/office/powerpoint/2010/main" val="841700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B9C91C-324A-4091-B5AA-14490C5A330F}" type="slidenum">
              <a:rPr lang="en-US" smtClean="0"/>
              <a:t>4</a:t>
            </a:fld>
            <a:endParaRPr lang="en-US"/>
          </a:p>
        </p:txBody>
      </p:sp>
    </p:spTree>
    <p:extLst>
      <p:ext uri="{BB962C8B-B14F-4D97-AF65-F5344CB8AC3E}">
        <p14:creationId xmlns:p14="http://schemas.microsoft.com/office/powerpoint/2010/main" val="1306713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B9C91C-324A-4091-B5AA-14490C5A330F}" type="slidenum">
              <a:rPr lang="en-US" smtClean="0"/>
              <a:t>9</a:t>
            </a:fld>
            <a:endParaRPr lang="en-US"/>
          </a:p>
        </p:txBody>
      </p:sp>
    </p:spTree>
    <p:extLst>
      <p:ext uri="{BB962C8B-B14F-4D97-AF65-F5344CB8AC3E}">
        <p14:creationId xmlns:p14="http://schemas.microsoft.com/office/powerpoint/2010/main" val="1690406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696488-1856-4146-8D57-6A89D292AC76}" type="datetimeFigureOut">
              <a:rPr lang="en-US" smtClean="0"/>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B36868-9D28-4184-B304-7F9F1EDECBBA}" type="slidenum">
              <a:rPr lang="en-US" smtClean="0"/>
              <a:t>‹#›</a:t>
            </a:fld>
            <a:endParaRPr lang="en-US"/>
          </a:p>
        </p:txBody>
      </p:sp>
    </p:spTree>
    <p:extLst>
      <p:ext uri="{BB962C8B-B14F-4D97-AF65-F5344CB8AC3E}">
        <p14:creationId xmlns:p14="http://schemas.microsoft.com/office/powerpoint/2010/main" val="1691598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696488-1856-4146-8D57-6A89D292AC76}" type="datetimeFigureOut">
              <a:rPr lang="en-US" smtClean="0"/>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B36868-9D28-4184-B304-7F9F1EDECBBA}" type="slidenum">
              <a:rPr lang="en-US" smtClean="0"/>
              <a:t>‹#›</a:t>
            </a:fld>
            <a:endParaRPr lang="en-US"/>
          </a:p>
        </p:txBody>
      </p:sp>
    </p:spTree>
    <p:extLst>
      <p:ext uri="{BB962C8B-B14F-4D97-AF65-F5344CB8AC3E}">
        <p14:creationId xmlns:p14="http://schemas.microsoft.com/office/powerpoint/2010/main" val="1105421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696488-1856-4146-8D57-6A89D292AC76}" type="datetimeFigureOut">
              <a:rPr lang="en-US" smtClean="0"/>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B36868-9D28-4184-B304-7F9F1EDECBBA}" type="slidenum">
              <a:rPr lang="en-US" smtClean="0"/>
              <a:t>‹#›</a:t>
            </a:fld>
            <a:endParaRPr lang="en-US"/>
          </a:p>
        </p:txBody>
      </p:sp>
    </p:spTree>
    <p:extLst>
      <p:ext uri="{BB962C8B-B14F-4D97-AF65-F5344CB8AC3E}">
        <p14:creationId xmlns:p14="http://schemas.microsoft.com/office/powerpoint/2010/main" val="3500379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696488-1856-4146-8D57-6A89D292AC76}" type="datetimeFigureOut">
              <a:rPr lang="en-US" smtClean="0"/>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B36868-9D28-4184-B304-7F9F1EDECBBA}" type="slidenum">
              <a:rPr lang="en-US" smtClean="0"/>
              <a:t>‹#›</a:t>
            </a:fld>
            <a:endParaRPr lang="en-US"/>
          </a:p>
        </p:txBody>
      </p:sp>
    </p:spTree>
    <p:extLst>
      <p:ext uri="{BB962C8B-B14F-4D97-AF65-F5344CB8AC3E}">
        <p14:creationId xmlns:p14="http://schemas.microsoft.com/office/powerpoint/2010/main" val="1281798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696488-1856-4146-8D57-6A89D292AC76}" type="datetimeFigureOut">
              <a:rPr lang="en-US" smtClean="0"/>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B36868-9D28-4184-B304-7F9F1EDECBBA}" type="slidenum">
              <a:rPr lang="en-US" smtClean="0"/>
              <a:t>‹#›</a:t>
            </a:fld>
            <a:endParaRPr lang="en-US"/>
          </a:p>
        </p:txBody>
      </p:sp>
    </p:spTree>
    <p:extLst>
      <p:ext uri="{BB962C8B-B14F-4D97-AF65-F5344CB8AC3E}">
        <p14:creationId xmlns:p14="http://schemas.microsoft.com/office/powerpoint/2010/main" val="301987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696488-1856-4146-8D57-6A89D292AC76}" type="datetimeFigureOut">
              <a:rPr lang="en-US" smtClean="0"/>
              <a:t>9/7/2022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B36868-9D28-4184-B304-7F9F1EDECBBA}" type="slidenum">
              <a:rPr lang="en-US" smtClean="0"/>
              <a:t>‹#›</a:t>
            </a:fld>
            <a:endParaRPr lang="en-US"/>
          </a:p>
        </p:txBody>
      </p:sp>
    </p:spTree>
    <p:extLst>
      <p:ext uri="{BB962C8B-B14F-4D97-AF65-F5344CB8AC3E}">
        <p14:creationId xmlns:p14="http://schemas.microsoft.com/office/powerpoint/2010/main" val="2270045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696488-1856-4146-8D57-6A89D292AC76}" type="datetimeFigureOut">
              <a:rPr lang="en-US" smtClean="0"/>
              <a:t>9/7/2022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B36868-9D28-4184-B304-7F9F1EDECBBA}" type="slidenum">
              <a:rPr lang="en-US" smtClean="0"/>
              <a:t>‹#›</a:t>
            </a:fld>
            <a:endParaRPr lang="en-US"/>
          </a:p>
        </p:txBody>
      </p:sp>
    </p:spTree>
    <p:extLst>
      <p:ext uri="{BB962C8B-B14F-4D97-AF65-F5344CB8AC3E}">
        <p14:creationId xmlns:p14="http://schemas.microsoft.com/office/powerpoint/2010/main" val="2035423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696488-1856-4146-8D57-6A89D292AC76}" type="datetimeFigureOut">
              <a:rPr lang="en-US" smtClean="0"/>
              <a:t>9/7/2022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B36868-9D28-4184-B304-7F9F1EDECBBA}" type="slidenum">
              <a:rPr lang="en-US" smtClean="0"/>
              <a:t>‹#›</a:t>
            </a:fld>
            <a:endParaRPr lang="en-US"/>
          </a:p>
        </p:txBody>
      </p:sp>
    </p:spTree>
    <p:extLst>
      <p:ext uri="{BB962C8B-B14F-4D97-AF65-F5344CB8AC3E}">
        <p14:creationId xmlns:p14="http://schemas.microsoft.com/office/powerpoint/2010/main" val="2046513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696488-1856-4146-8D57-6A89D292AC76}" type="datetimeFigureOut">
              <a:rPr lang="en-US" smtClean="0"/>
              <a:t>9/7/2022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B36868-9D28-4184-B304-7F9F1EDECBBA}" type="slidenum">
              <a:rPr lang="en-US" smtClean="0"/>
              <a:t>‹#›</a:t>
            </a:fld>
            <a:endParaRPr lang="en-US"/>
          </a:p>
        </p:txBody>
      </p:sp>
    </p:spTree>
    <p:extLst>
      <p:ext uri="{BB962C8B-B14F-4D97-AF65-F5344CB8AC3E}">
        <p14:creationId xmlns:p14="http://schemas.microsoft.com/office/powerpoint/2010/main" val="3576777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696488-1856-4146-8D57-6A89D292AC76}" type="datetimeFigureOut">
              <a:rPr lang="en-US" smtClean="0"/>
              <a:t>9/7/2022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B36868-9D28-4184-B304-7F9F1EDECBBA}" type="slidenum">
              <a:rPr lang="en-US" smtClean="0"/>
              <a:t>‹#›</a:t>
            </a:fld>
            <a:endParaRPr lang="en-US"/>
          </a:p>
        </p:txBody>
      </p:sp>
    </p:spTree>
    <p:extLst>
      <p:ext uri="{BB962C8B-B14F-4D97-AF65-F5344CB8AC3E}">
        <p14:creationId xmlns:p14="http://schemas.microsoft.com/office/powerpoint/2010/main" val="2367652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696488-1856-4146-8D57-6A89D292AC76}" type="datetimeFigureOut">
              <a:rPr lang="en-US" smtClean="0"/>
              <a:t>9/7/2022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B36868-9D28-4184-B304-7F9F1EDECBBA}" type="slidenum">
              <a:rPr lang="en-US" smtClean="0"/>
              <a:t>‹#›</a:t>
            </a:fld>
            <a:endParaRPr lang="en-US"/>
          </a:p>
        </p:txBody>
      </p:sp>
    </p:spTree>
    <p:extLst>
      <p:ext uri="{BB962C8B-B14F-4D97-AF65-F5344CB8AC3E}">
        <p14:creationId xmlns:p14="http://schemas.microsoft.com/office/powerpoint/2010/main" val="1182156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96488-1856-4146-8D57-6A89D292AC76}" type="datetimeFigureOut">
              <a:rPr lang="en-US" smtClean="0"/>
              <a:t>9/7/2022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B36868-9D28-4184-B304-7F9F1EDECBBA}" type="slidenum">
              <a:rPr lang="en-US" smtClean="0"/>
              <a:t>‹#›</a:t>
            </a:fld>
            <a:endParaRPr lang="en-US"/>
          </a:p>
        </p:txBody>
      </p:sp>
    </p:spTree>
    <p:extLst>
      <p:ext uri="{BB962C8B-B14F-4D97-AF65-F5344CB8AC3E}">
        <p14:creationId xmlns:p14="http://schemas.microsoft.com/office/powerpoint/2010/main" val="3816432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PAHAM AGAMA DAN AKTUALISASI ISLAM BERKEMAJUAN</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b="1" dirty="0" smtClean="0"/>
              <a:t>Oleh:</a:t>
            </a:r>
          </a:p>
          <a:p>
            <a:r>
              <a:rPr lang="en-US" b="1" dirty="0" smtClean="0"/>
              <a:t>PROF. DR. H. ROMLI SA, M. AG</a:t>
            </a:r>
          </a:p>
          <a:p>
            <a:endParaRPr lang="en-US" dirty="0"/>
          </a:p>
        </p:txBody>
      </p:sp>
    </p:spTree>
    <p:extLst>
      <p:ext uri="{BB962C8B-B14F-4D97-AF65-F5344CB8AC3E}">
        <p14:creationId xmlns:p14="http://schemas.microsoft.com/office/powerpoint/2010/main" val="32620751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smtClean="0"/>
              <a:t>F. Penutup</a:t>
            </a:r>
            <a:endParaRPr lang="en-US" dirty="0"/>
          </a:p>
        </p:txBody>
      </p:sp>
      <p:sp>
        <p:nvSpPr>
          <p:cNvPr id="3" name="Subtitle 2"/>
          <p:cNvSpPr>
            <a:spLocks noGrp="1"/>
          </p:cNvSpPr>
          <p:nvPr>
            <p:ph type="subTitle" idx="1"/>
          </p:nvPr>
        </p:nvSpPr>
        <p:spPr>
          <a:xfrm>
            <a:off x="1143000" y="3276600"/>
            <a:ext cx="6324600" cy="1828800"/>
          </a:xfrm>
        </p:spPr>
        <p:txBody>
          <a:bodyPr>
            <a:normAutofit fontScale="25000" lnSpcReduction="20000"/>
          </a:bodyPr>
          <a:lstStyle/>
          <a:p>
            <a:pPr algn="just"/>
            <a:r>
              <a:rPr lang="en-US" sz="9600" dirty="0" smtClean="0"/>
              <a:t>Demikianlah paparan singkat ini semoga ada </a:t>
            </a:r>
            <a:r>
              <a:rPr lang="en-US" sz="9600" dirty="0" err="1" smtClean="0"/>
              <a:t>manfaatnya</a:t>
            </a:r>
            <a:r>
              <a:rPr lang="en-US" sz="9600" dirty="0" smtClean="0"/>
              <a:t>. Materi ini disampaikan pada acara pembinaan bagi para dosen AIK UMP yang berlangsung dari </a:t>
            </a:r>
            <a:r>
              <a:rPr lang="en-US" sz="9600" dirty="0" err="1" smtClean="0"/>
              <a:t>tgl</a:t>
            </a:r>
            <a:r>
              <a:rPr lang="en-US" sz="9600" dirty="0" smtClean="0"/>
              <a:t> 7 s/d 8 September 2022.</a:t>
            </a:r>
          </a:p>
          <a:p>
            <a:pPr algn="just"/>
            <a:r>
              <a:rPr lang="en-US" sz="9600" dirty="0"/>
              <a:t>	</a:t>
            </a:r>
            <a:r>
              <a:rPr lang="en-US" dirty="0" smtClean="0"/>
              <a:t>			</a:t>
            </a:r>
          </a:p>
          <a:p>
            <a:pPr algn="just"/>
            <a:r>
              <a:rPr lang="en-US" dirty="0"/>
              <a:t>	</a:t>
            </a:r>
            <a:r>
              <a:rPr lang="en-US" dirty="0" smtClean="0"/>
              <a:t>		       </a:t>
            </a:r>
            <a:r>
              <a:rPr lang="en-US" sz="8000" dirty="0" smtClean="0"/>
              <a:t>Palembang, 7 September 2022</a:t>
            </a:r>
          </a:p>
          <a:p>
            <a:pPr algn="just"/>
            <a:endParaRPr lang="en-US" sz="8000" dirty="0" smtClean="0"/>
          </a:p>
          <a:p>
            <a:pPr algn="just"/>
            <a:r>
              <a:rPr lang="en-US" sz="8000" dirty="0"/>
              <a:t>	</a:t>
            </a:r>
            <a:r>
              <a:rPr lang="en-US" sz="8000" dirty="0" smtClean="0"/>
              <a:t>		  Prof. Dr. H. </a:t>
            </a:r>
            <a:r>
              <a:rPr lang="en-US" sz="8000" dirty="0" err="1" smtClean="0"/>
              <a:t>Romli</a:t>
            </a:r>
            <a:r>
              <a:rPr lang="en-US" sz="8000" dirty="0" smtClean="0"/>
              <a:t> SA, M. Ag</a:t>
            </a:r>
          </a:p>
          <a:p>
            <a:pPr algn="just"/>
            <a:endParaRPr lang="en-US" dirty="0"/>
          </a:p>
          <a:p>
            <a:pPr algn="just"/>
            <a:endParaRPr lang="en-US" dirty="0" smtClean="0"/>
          </a:p>
          <a:p>
            <a:pPr algn="just"/>
            <a:r>
              <a:rPr lang="en-US" dirty="0"/>
              <a:t>	</a:t>
            </a:r>
            <a:r>
              <a:rPr lang="en-US" dirty="0" smtClean="0"/>
              <a:t>		</a:t>
            </a:r>
          </a:p>
          <a:p>
            <a:pPr algn="just"/>
            <a:endParaRPr lang="en-US" dirty="0"/>
          </a:p>
          <a:p>
            <a:pPr algn="just"/>
            <a:endParaRPr lang="en-US" dirty="0" smtClean="0"/>
          </a:p>
          <a:p>
            <a:pPr algn="r"/>
            <a:endParaRPr lang="en-US" dirty="0"/>
          </a:p>
        </p:txBody>
      </p:sp>
    </p:spTree>
    <p:extLst>
      <p:ext uri="{BB962C8B-B14F-4D97-AF65-F5344CB8AC3E}">
        <p14:creationId xmlns:p14="http://schemas.microsoft.com/office/powerpoint/2010/main" val="786152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A. </a:t>
            </a:r>
            <a:r>
              <a:rPr lang="en-US" dirty="0" err="1" smtClean="0"/>
              <a:t>Pengertian</a:t>
            </a:r>
            <a:r>
              <a:rPr lang="en-US" dirty="0" smtClean="0"/>
              <a:t> Agama</a:t>
            </a:r>
            <a:endParaRPr lang="en-US" dirty="0"/>
          </a:p>
        </p:txBody>
      </p:sp>
      <p:sp>
        <p:nvSpPr>
          <p:cNvPr id="3" name="Content Placeholder 2"/>
          <p:cNvSpPr>
            <a:spLocks noGrp="1"/>
          </p:cNvSpPr>
          <p:nvPr>
            <p:ph idx="1"/>
          </p:nvPr>
        </p:nvSpPr>
        <p:spPr/>
        <p:txBody>
          <a:bodyPr>
            <a:normAutofit fontScale="85000" lnSpcReduction="20000"/>
          </a:bodyPr>
          <a:lstStyle/>
          <a:p>
            <a:pPr marL="0" indent="0" algn="just">
              <a:buNone/>
            </a:pPr>
            <a:r>
              <a:rPr lang="en-US" dirty="0" err="1" smtClean="0"/>
              <a:t>Jika</a:t>
            </a:r>
            <a:r>
              <a:rPr lang="en-US" dirty="0" smtClean="0"/>
              <a:t> </a:t>
            </a:r>
            <a:r>
              <a:rPr lang="en-US" dirty="0" err="1" smtClean="0"/>
              <a:t>berbicara</a:t>
            </a:r>
            <a:r>
              <a:rPr lang="en-US" dirty="0" smtClean="0"/>
              <a:t> </a:t>
            </a:r>
            <a:r>
              <a:rPr lang="en-US" dirty="0" err="1" smtClean="0"/>
              <a:t>paham</a:t>
            </a:r>
            <a:r>
              <a:rPr lang="en-US" dirty="0" smtClean="0"/>
              <a:t> Agama </a:t>
            </a:r>
            <a:r>
              <a:rPr lang="en-US" dirty="0" err="1" smtClean="0"/>
              <a:t>dan</a:t>
            </a:r>
            <a:r>
              <a:rPr lang="en-US" dirty="0" smtClean="0"/>
              <a:t> Islam </a:t>
            </a:r>
            <a:r>
              <a:rPr lang="en-US" dirty="0" err="1" smtClean="0"/>
              <a:t>berkemauan</a:t>
            </a:r>
            <a:r>
              <a:rPr lang="en-US" dirty="0" smtClean="0"/>
              <a:t>, </a:t>
            </a:r>
            <a:r>
              <a:rPr lang="en-US" dirty="0" err="1" smtClean="0"/>
              <a:t>ada</a:t>
            </a:r>
            <a:r>
              <a:rPr lang="en-US" dirty="0" smtClean="0"/>
              <a:t> </a:t>
            </a:r>
            <a:r>
              <a:rPr lang="en-US" dirty="0" err="1" smtClean="0"/>
              <a:t>tiga</a:t>
            </a:r>
            <a:r>
              <a:rPr lang="en-US" dirty="0" smtClean="0"/>
              <a:t> </a:t>
            </a:r>
            <a:r>
              <a:rPr lang="en-US" dirty="0" err="1" smtClean="0"/>
              <a:t>aspek</a:t>
            </a:r>
            <a:r>
              <a:rPr lang="en-US" dirty="0" smtClean="0"/>
              <a:t> yang </a:t>
            </a:r>
            <a:r>
              <a:rPr lang="en-US" dirty="0" err="1" smtClean="0"/>
              <a:t>harus</a:t>
            </a:r>
            <a:r>
              <a:rPr lang="en-US" dirty="0" smtClean="0"/>
              <a:t> </a:t>
            </a:r>
            <a:r>
              <a:rPr lang="en-US" dirty="0" err="1" smtClean="0"/>
              <a:t>diperhatikan</a:t>
            </a:r>
            <a:r>
              <a:rPr lang="en-US" dirty="0" smtClean="0"/>
              <a:t>, </a:t>
            </a:r>
            <a:r>
              <a:rPr lang="en-US" dirty="0" err="1" smtClean="0"/>
              <a:t>yaitu</a:t>
            </a:r>
            <a:r>
              <a:rPr lang="en-US" dirty="0" smtClean="0"/>
              <a:t>: </a:t>
            </a:r>
            <a:r>
              <a:rPr lang="en-US" dirty="0" err="1" smtClean="0"/>
              <a:t>Pengertian</a:t>
            </a:r>
            <a:r>
              <a:rPr lang="en-US" dirty="0" smtClean="0"/>
              <a:t> Agama, </a:t>
            </a:r>
            <a:r>
              <a:rPr lang="en-US" dirty="0" err="1" smtClean="0"/>
              <a:t>Sumber</a:t>
            </a:r>
            <a:r>
              <a:rPr lang="en-US" dirty="0" smtClean="0"/>
              <a:t> </a:t>
            </a:r>
            <a:r>
              <a:rPr lang="en-US" dirty="0" err="1" smtClean="0"/>
              <a:t>ajaran</a:t>
            </a:r>
            <a:r>
              <a:rPr lang="en-US" dirty="0" smtClean="0"/>
              <a:t> Agama </a:t>
            </a:r>
            <a:r>
              <a:rPr lang="en-US" dirty="0" err="1" smtClean="0"/>
              <a:t>dan</a:t>
            </a:r>
            <a:r>
              <a:rPr lang="en-US" dirty="0" smtClean="0"/>
              <a:t> </a:t>
            </a:r>
            <a:r>
              <a:rPr lang="en-US" dirty="0" err="1" smtClean="0"/>
              <a:t>metodologi</a:t>
            </a:r>
            <a:r>
              <a:rPr lang="en-US" dirty="0" smtClean="0"/>
              <a:t> </a:t>
            </a:r>
            <a:r>
              <a:rPr lang="en-US" dirty="0" err="1" smtClean="0"/>
              <a:t>pemahaman</a:t>
            </a:r>
            <a:r>
              <a:rPr lang="en-US" dirty="0" smtClean="0"/>
              <a:t> agama. Dalam putusan Tarjih Muhammadiyah dijelaskan, paling tidak  ada dua definisi yang sudah dibakukan, apa yang disebut dengan agama itu.</a:t>
            </a:r>
          </a:p>
          <a:p>
            <a:pPr algn="just" rtl="1"/>
            <a:r>
              <a:rPr lang="ar-SA" dirty="0" smtClean="0"/>
              <a:t>الدين (اى الدين الإسلامى)الذى جاء به محمد صلى الله عليه وسلم هو ما انزل الله فى القرأن وما جائت به السنة الصحيحة من الأوامر والنواهى والإرشاد لصلاح العباد دنياهم وأخراهم.</a:t>
            </a:r>
          </a:p>
          <a:p>
            <a:pPr algn="just" rtl="1"/>
            <a:r>
              <a:rPr lang="ar-SA" dirty="0" smtClean="0"/>
              <a:t>الدين هو ما شرعه الله على لسان أنبيائه من الأوامر والنواهى والإرشاد لصلاح العباد دنياهم وأخراهم.</a:t>
            </a:r>
            <a:endParaRPr lang="en-US" dirty="0" smtClean="0"/>
          </a:p>
          <a:p>
            <a:pPr marL="0" indent="0">
              <a:buNone/>
            </a:pPr>
            <a:endParaRPr lang="en-US" dirty="0"/>
          </a:p>
        </p:txBody>
      </p:sp>
    </p:spTree>
    <p:extLst>
      <p:ext uri="{BB962C8B-B14F-4D97-AF65-F5344CB8AC3E}">
        <p14:creationId xmlns:p14="http://schemas.microsoft.com/office/powerpoint/2010/main" val="18126785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Lanjutan</a:t>
            </a:r>
            <a:r>
              <a:rPr lang="en-US" dirty="0" smtClean="0"/>
              <a:t> A 1</a:t>
            </a:r>
            <a:endParaRPr lang="en-US" dirty="0"/>
          </a:p>
        </p:txBody>
      </p:sp>
      <p:sp>
        <p:nvSpPr>
          <p:cNvPr id="3" name="Content Placeholder 2"/>
          <p:cNvSpPr>
            <a:spLocks noGrp="1"/>
          </p:cNvSpPr>
          <p:nvPr>
            <p:ph idx="1"/>
          </p:nvPr>
        </p:nvSpPr>
        <p:spPr/>
        <p:txBody>
          <a:bodyPr>
            <a:normAutofit fontScale="70000" lnSpcReduction="20000"/>
          </a:bodyPr>
          <a:lstStyle/>
          <a:p>
            <a:pPr marL="0" indent="0" algn="just">
              <a:buNone/>
            </a:pPr>
            <a:r>
              <a:rPr lang="en-US" dirty="0" smtClean="0"/>
              <a:t>Dua Pengertian Agama Islam ini, merupakan unsur dari Lima pokok masalah (</a:t>
            </a:r>
            <a:r>
              <a:rPr lang="en-US" i="1" dirty="0" smtClean="0"/>
              <a:t>masalah lima</a:t>
            </a:r>
            <a:r>
              <a:rPr lang="en-US" dirty="0" smtClean="0"/>
              <a:t>) yang termaktub dalam Himpunan </a:t>
            </a:r>
            <a:r>
              <a:rPr lang="en-US" dirty="0"/>
              <a:t>P</a:t>
            </a:r>
            <a:r>
              <a:rPr lang="en-US" dirty="0" smtClean="0"/>
              <a:t>utusan Tarjih Muhammadiyah. Ia menjadi landasan/pijakan Paham keagamaan dalam Muhammadiyah. </a:t>
            </a:r>
            <a:r>
              <a:rPr lang="en-US" dirty="0" err="1" smtClean="0"/>
              <a:t>Intinya</a:t>
            </a:r>
            <a:r>
              <a:rPr lang="en-US" dirty="0" smtClean="0"/>
              <a:t>, bahwa Agama Islam itu pada </a:t>
            </a:r>
            <a:r>
              <a:rPr lang="en-US" dirty="0" err="1" smtClean="0"/>
              <a:t>hakekatnya</a:t>
            </a:r>
            <a:r>
              <a:rPr lang="en-US" dirty="0" smtClean="0"/>
              <a:t> bukan saja ajaran yang dibawa oleh Nabi Muhammad Saw, tetapi mencakup juga seluruh ajaran yang dibawa oleh para Nabi sebelumnya, yaitu sejak Nabi Adam hingga Nabi Muhammad sendiri sebagai Nabi terakhir. Ajaran yang dibawa oleh Nabi Muhammad lebih dari sekedar penyempurnaan yang </a:t>
            </a:r>
            <a:r>
              <a:rPr lang="en-US" dirty="0" err="1" smtClean="0"/>
              <a:t>muatannya</a:t>
            </a:r>
            <a:r>
              <a:rPr lang="en-US" dirty="0" smtClean="0"/>
              <a:t>: penegasan ajaran </a:t>
            </a:r>
            <a:r>
              <a:rPr lang="en-US" i="1" dirty="0" smtClean="0"/>
              <a:t>Tauhid,</a:t>
            </a:r>
            <a:r>
              <a:rPr lang="en-US" dirty="0" smtClean="0"/>
              <a:t>  merevisi dan atau menghapus sejumlah ketentuan hukum sebelumnya serta membawa hal-hal belum pernah ada sebelumnya. Hal inilah yang diungkapkan Allah dalam Surat al-</a:t>
            </a:r>
            <a:r>
              <a:rPr lang="en-US" dirty="0" err="1" smtClean="0"/>
              <a:t>Maidah</a:t>
            </a:r>
            <a:r>
              <a:rPr lang="en-US" dirty="0" smtClean="0"/>
              <a:t>/5, ayat 3. </a:t>
            </a:r>
          </a:p>
          <a:p>
            <a:pPr marL="0" indent="0" algn="just" rtl="1">
              <a:buNone/>
            </a:pPr>
            <a:r>
              <a:rPr lang="ar-SA" dirty="0" smtClean="0"/>
              <a:t>«...اَلْيَوْمَ اَكْمَلْتُ لَكُمْ دِيْنَكُمْ وَاَتْمَمْتُ عَلَيْكُمْ نِعْمَتِي وَرَضِيْتُ لَكُمُ الْإِسْلاَمِ </a:t>
            </a:r>
            <a:r>
              <a:rPr lang="ar-SA" sz="3600" dirty="0" smtClean="0"/>
              <a:t>دِيْنًا</a:t>
            </a:r>
            <a:r>
              <a:rPr lang="ar-SA" dirty="0" smtClean="0"/>
              <a:t>...»</a:t>
            </a:r>
            <a:endParaRPr lang="en-US" dirty="0"/>
          </a:p>
        </p:txBody>
      </p:sp>
    </p:spTree>
    <p:extLst>
      <p:ext uri="{BB962C8B-B14F-4D97-AF65-F5344CB8AC3E}">
        <p14:creationId xmlns:p14="http://schemas.microsoft.com/office/powerpoint/2010/main" val="15526536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Lanjutan</a:t>
            </a:r>
            <a:r>
              <a:rPr lang="en-US" dirty="0" smtClean="0"/>
              <a:t> A 2</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err="1" smtClean="0"/>
              <a:t>Muatan</a:t>
            </a:r>
            <a:r>
              <a:rPr lang="en-US" dirty="0" smtClean="0"/>
              <a:t>/</a:t>
            </a:r>
            <a:r>
              <a:rPr lang="en-US" dirty="0" err="1" smtClean="0"/>
              <a:t>isi</a:t>
            </a:r>
            <a:r>
              <a:rPr lang="en-US" dirty="0" smtClean="0"/>
              <a:t> </a:t>
            </a:r>
            <a:r>
              <a:rPr lang="en-US" dirty="0" err="1" smtClean="0"/>
              <a:t>ajaran</a:t>
            </a:r>
            <a:r>
              <a:rPr lang="en-US" dirty="0" smtClean="0"/>
              <a:t> agama </a:t>
            </a:r>
            <a:r>
              <a:rPr lang="en-US" dirty="0" err="1" smtClean="0"/>
              <a:t>meliputi</a:t>
            </a:r>
            <a:r>
              <a:rPr lang="en-US" dirty="0" smtClean="0"/>
              <a:t> </a:t>
            </a:r>
            <a:r>
              <a:rPr lang="en-US" dirty="0" err="1" smtClean="0"/>
              <a:t>tiga</a:t>
            </a:r>
            <a:r>
              <a:rPr lang="en-US" dirty="0" smtClean="0"/>
              <a:t> </a:t>
            </a:r>
            <a:r>
              <a:rPr lang="en-US" dirty="0" err="1" smtClean="0"/>
              <a:t>hal</a:t>
            </a:r>
            <a:r>
              <a:rPr lang="en-US" dirty="0" smtClean="0"/>
              <a:t> </a:t>
            </a:r>
            <a:r>
              <a:rPr lang="en-US" dirty="0" err="1" smtClean="0"/>
              <a:t>pokok</a:t>
            </a:r>
            <a:r>
              <a:rPr lang="en-US" dirty="0" smtClean="0"/>
              <a:t>:</a:t>
            </a:r>
          </a:p>
          <a:p>
            <a:pPr marL="514350" indent="-514350" algn="just">
              <a:buFont typeface="+mj-lt"/>
              <a:buAutoNum type="arabicPeriod"/>
            </a:pPr>
            <a:r>
              <a:rPr lang="en-US" dirty="0" err="1" smtClean="0"/>
              <a:t>Menyangkut</a:t>
            </a:r>
            <a:r>
              <a:rPr lang="en-US" dirty="0" smtClean="0"/>
              <a:t> </a:t>
            </a:r>
            <a:r>
              <a:rPr lang="en-US" dirty="0" err="1" smtClean="0"/>
              <a:t>semua</a:t>
            </a:r>
            <a:r>
              <a:rPr lang="en-US" dirty="0" smtClean="0"/>
              <a:t> </a:t>
            </a:r>
            <a:r>
              <a:rPr lang="en-US" dirty="0" err="1" smtClean="0"/>
              <a:t>hal</a:t>
            </a:r>
            <a:r>
              <a:rPr lang="en-US" dirty="0" smtClean="0"/>
              <a:t> yang </a:t>
            </a:r>
            <a:r>
              <a:rPr lang="en-US" dirty="0" err="1" smtClean="0"/>
              <a:t>diperintahkan</a:t>
            </a:r>
            <a:r>
              <a:rPr lang="en-US" dirty="0" smtClean="0"/>
              <a:t>. Hal-hal yang diperintahkan itu, tidak selalu kalimat perintah, tetapi semua hal yang baik/positif/maslahat/manfaat yang </a:t>
            </a:r>
            <a:r>
              <a:rPr lang="en-US" dirty="0" err="1" smtClean="0"/>
              <a:t>dihajatkan</a:t>
            </a:r>
            <a:r>
              <a:rPr lang="en-US" dirty="0" smtClean="0"/>
              <a:t> manusia dan mengandung kebenaran serta tidak bertentangan dengan Nash termasuk dalam cakupan perintah (</a:t>
            </a:r>
            <a:r>
              <a:rPr lang="en-US" i="1" dirty="0" err="1" smtClean="0"/>
              <a:t>awamir</a:t>
            </a:r>
            <a:r>
              <a:rPr lang="en-US" i="1" dirty="0" smtClean="0"/>
              <a:t>).</a:t>
            </a:r>
          </a:p>
          <a:p>
            <a:pPr marL="514350" indent="-514350" algn="just">
              <a:buFont typeface="+mj-lt"/>
              <a:buAutoNum type="arabicPeriod"/>
            </a:pPr>
            <a:r>
              <a:rPr lang="en-US" dirty="0" err="1" smtClean="0"/>
              <a:t>Menyangkut</a:t>
            </a:r>
            <a:r>
              <a:rPr lang="en-US" dirty="0" smtClean="0"/>
              <a:t> </a:t>
            </a:r>
            <a:r>
              <a:rPr lang="en-US" dirty="0" err="1" smtClean="0"/>
              <a:t>semua</a:t>
            </a:r>
            <a:r>
              <a:rPr lang="en-US" dirty="0" smtClean="0"/>
              <a:t> </a:t>
            </a:r>
            <a:r>
              <a:rPr lang="en-US" dirty="0" err="1" smtClean="0"/>
              <a:t>hal</a:t>
            </a:r>
            <a:r>
              <a:rPr lang="en-US" dirty="0" smtClean="0"/>
              <a:t> yang </a:t>
            </a:r>
            <a:r>
              <a:rPr lang="en-US" dirty="0" err="1" smtClean="0"/>
              <a:t>dilarang</a:t>
            </a:r>
            <a:r>
              <a:rPr lang="en-US" dirty="0" smtClean="0"/>
              <a:t>. </a:t>
            </a:r>
            <a:r>
              <a:rPr lang="en-US" dirty="0" err="1" smtClean="0"/>
              <a:t>Larangngan</a:t>
            </a:r>
            <a:r>
              <a:rPr lang="en-US" dirty="0" smtClean="0"/>
              <a:t> tersebut tidak mesti </a:t>
            </a:r>
            <a:r>
              <a:rPr lang="en-US" dirty="0" err="1" smtClean="0"/>
              <a:t>wselalu</a:t>
            </a:r>
            <a:r>
              <a:rPr lang="en-US" dirty="0" smtClean="0"/>
              <a:t> dengan kalimat larangan, tetapi</a:t>
            </a:r>
            <a:r>
              <a:rPr lang="en-US" dirty="0"/>
              <a:t> </a:t>
            </a:r>
            <a:r>
              <a:rPr lang="en-US" dirty="0" smtClean="0"/>
              <a:t>semua hal yang mengandung </a:t>
            </a:r>
            <a:r>
              <a:rPr lang="en-US" dirty="0" err="1" smtClean="0"/>
              <a:t>mudharat</a:t>
            </a:r>
            <a:r>
              <a:rPr lang="en-US" dirty="0" smtClean="0"/>
              <a:t>/negatif/</a:t>
            </a:r>
            <a:r>
              <a:rPr lang="en-US" dirty="0" err="1" smtClean="0"/>
              <a:t>mafsadat</a:t>
            </a:r>
            <a:r>
              <a:rPr lang="en-US" dirty="0" smtClean="0"/>
              <a:t>/merugikan serta kemungkaran dan hal-hal yang </a:t>
            </a:r>
            <a:r>
              <a:rPr lang="en-US" dirty="0" err="1" smtClean="0"/>
              <a:t>yang</a:t>
            </a:r>
            <a:r>
              <a:rPr lang="en-US" dirty="0" smtClean="0"/>
              <a:t> bertentangan dengan nash—apapun bentuknya— adalah termasuk dalam larangan</a:t>
            </a:r>
            <a:r>
              <a:rPr lang="en-US" dirty="0"/>
              <a:t> </a:t>
            </a:r>
            <a:r>
              <a:rPr lang="en-US" dirty="0" smtClean="0"/>
              <a:t>(</a:t>
            </a:r>
            <a:r>
              <a:rPr lang="en-US" i="1" dirty="0" smtClean="0"/>
              <a:t>al-</a:t>
            </a:r>
            <a:r>
              <a:rPr lang="en-US" i="1" dirty="0" err="1" smtClean="0"/>
              <a:t>Nawahi</a:t>
            </a:r>
            <a:r>
              <a:rPr lang="en-US" dirty="0" smtClean="0"/>
              <a:t>).</a:t>
            </a:r>
          </a:p>
          <a:p>
            <a:pPr marL="514350" indent="-514350" algn="just">
              <a:buFont typeface="+mj-lt"/>
              <a:buAutoNum type="arabicPeriod"/>
            </a:pPr>
            <a:r>
              <a:rPr lang="en-US" dirty="0" smtClean="0"/>
              <a:t>Menyangkut semua hal yang bersifat pengajaran, petunjuk-petunjuk, perumpamaan dan hikmah serta </a:t>
            </a:r>
            <a:r>
              <a:rPr lang="en-US" i="1" dirty="0" err="1" smtClean="0"/>
              <a:t>mau’izatul</a:t>
            </a:r>
            <a:r>
              <a:rPr lang="en-US" i="1" dirty="0" smtClean="0"/>
              <a:t> </a:t>
            </a:r>
            <a:r>
              <a:rPr lang="en-US" i="1" dirty="0" err="1" smtClean="0"/>
              <a:t>hasanah</a:t>
            </a:r>
            <a:r>
              <a:rPr lang="en-US" i="1" dirty="0" smtClean="0"/>
              <a:t>. </a:t>
            </a:r>
            <a:r>
              <a:rPr lang="en-US" dirty="0" smtClean="0"/>
              <a:t>Umpamanya, kisah-kisah umat terdahulu, peristiwa-peristiwa pada masa lalu serta perumpamaan-perumpamaan yang </a:t>
            </a:r>
            <a:r>
              <a:rPr lang="en-US" dirty="0" err="1" smtClean="0"/>
              <a:t>tedapat</a:t>
            </a:r>
            <a:r>
              <a:rPr lang="en-US" dirty="0" smtClean="0"/>
              <a:t> dalam al-Quran al-Hadis</a:t>
            </a:r>
            <a:r>
              <a:rPr lang="en-US" dirty="0"/>
              <a:t> </a:t>
            </a:r>
            <a:r>
              <a:rPr lang="en-US" dirty="0" smtClean="0"/>
              <a:t>dan perbandingan-</a:t>
            </a:r>
            <a:r>
              <a:rPr lang="en-US" dirty="0" err="1" smtClean="0"/>
              <a:t>perbandiangan</a:t>
            </a:r>
            <a:r>
              <a:rPr lang="en-US" dirty="0" smtClean="0"/>
              <a:t>—dimana manusia harus mengambil </a:t>
            </a:r>
            <a:r>
              <a:rPr lang="en-US" i="1" dirty="0" err="1" smtClean="0"/>
              <a:t>I’tibar</a:t>
            </a:r>
            <a:r>
              <a:rPr lang="en-US" i="1" dirty="0" smtClean="0"/>
              <a:t> atau</a:t>
            </a:r>
            <a:r>
              <a:rPr lang="en-US" dirty="0" smtClean="0"/>
              <a:t> pelajaran dan hikmah </a:t>
            </a:r>
            <a:r>
              <a:rPr lang="en-US" dirty="0" err="1" smtClean="0"/>
              <a:t>darinya</a:t>
            </a:r>
            <a:r>
              <a:rPr lang="en-US" dirty="0" smtClean="0"/>
              <a:t>. </a:t>
            </a:r>
            <a:r>
              <a:rPr lang="en-US" dirty="0" err="1" smtClean="0"/>
              <a:t>Inilah</a:t>
            </a:r>
            <a:r>
              <a:rPr lang="en-US" dirty="0" smtClean="0"/>
              <a:t> yang </a:t>
            </a:r>
            <a:r>
              <a:rPr lang="en-US" dirty="0" err="1" smtClean="0"/>
              <a:t>disebut</a:t>
            </a:r>
            <a:r>
              <a:rPr lang="en-US" dirty="0" smtClean="0"/>
              <a:t> </a:t>
            </a:r>
            <a:r>
              <a:rPr lang="en-US" dirty="0" err="1" smtClean="0"/>
              <a:t>dengan</a:t>
            </a:r>
            <a:r>
              <a:rPr lang="en-US" dirty="0" smtClean="0"/>
              <a:t> </a:t>
            </a:r>
            <a:r>
              <a:rPr lang="en-US" i="1" dirty="0" smtClean="0"/>
              <a:t>al-</a:t>
            </a:r>
            <a:r>
              <a:rPr lang="en-US" i="1" dirty="0" err="1" smtClean="0"/>
              <a:t>Irsyadat</a:t>
            </a:r>
            <a:r>
              <a:rPr lang="en-US" i="1" dirty="0" smtClean="0"/>
              <a:t>.</a:t>
            </a:r>
            <a:endParaRPr lang="en-US" i="1" dirty="0"/>
          </a:p>
        </p:txBody>
      </p:sp>
    </p:spTree>
    <p:extLst>
      <p:ext uri="{BB962C8B-B14F-4D97-AF65-F5344CB8AC3E}">
        <p14:creationId xmlns:p14="http://schemas.microsoft.com/office/powerpoint/2010/main" val="2958071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B. </a:t>
            </a:r>
            <a:r>
              <a:rPr lang="en-US" dirty="0" err="1" smtClean="0"/>
              <a:t>Sumber</a:t>
            </a:r>
            <a:r>
              <a:rPr lang="en-US" dirty="0" smtClean="0"/>
              <a:t> </a:t>
            </a:r>
            <a:r>
              <a:rPr lang="en-US" dirty="0" err="1" smtClean="0"/>
              <a:t>Ajaran</a:t>
            </a:r>
            <a:r>
              <a:rPr lang="en-US" dirty="0" smtClean="0"/>
              <a:t> Agama Islam</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err="1" smtClean="0"/>
              <a:t>Sumber</a:t>
            </a:r>
            <a:r>
              <a:rPr lang="en-US" dirty="0" smtClean="0"/>
              <a:t> </a:t>
            </a:r>
            <a:r>
              <a:rPr lang="en-US" dirty="0" err="1" smtClean="0"/>
              <a:t>ajaran</a:t>
            </a:r>
            <a:r>
              <a:rPr lang="en-US" dirty="0" smtClean="0"/>
              <a:t> Agama Islam </a:t>
            </a:r>
            <a:r>
              <a:rPr lang="en-US" dirty="0" err="1" smtClean="0"/>
              <a:t>itu</a:t>
            </a:r>
            <a:r>
              <a:rPr lang="en-US" dirty="0" smtClean="0"/>
              <a:t>, </a:t>
            </a:r>
            <a:r>
              <a:rPr lang="en-US" dirty="0" err="1" smtClean="0"/>
              <a:t>dapat</a:t>
            </a:r>
            <a:r>
              <a:rPr lang="en-US" dirty="0" smtClean="0"/>
              <a:t> </a:t>
            </a:r>
            <a:r>
              <a:rPr lang="en-US" dirty="0" err="1" smtClean="0"/>
              <a:t>dibedakan</a:t>
            </a:r>
            <a:r>
              <a:rPr lang="en-US" dirty="0" smtClean="0"/>
              <a:t> </a:t>
            </a:r>
            <a:r>
              <a:rPr lang="en-US" dirty="0" err="1" smtClean="0"/>
              <a:t>kepada</a:t>
            </a:r>
            <a:r>
              <a:rPr lang="en-US" dirty="0" smtClean="0"/>
              <a:t> </a:t>
            </a:r>
            <a:r>
              <a:rPr lang="en-US" dirty="0" err="1" smtClean="0"/>
              <a:t>dua</a:t>
            </a:r>
            <a:r>
              <a:rPr lang="en-US" dirty="0" smtClean="0"/>
              <a:t> </a:t>
            </a:r>
            <a:r>
              <a:rPr lang="en-US" dirty="0" err="1" smtClean="0"/>
              <a:t>macam</a:t>
            </a:r>
            <a:r>
              <a:rPr lang="en-US" dirty="0" smtClean="0"/>
              <a:t>, </a:t>
            </a:r>
            <a:r>
              <a:rPr lang="en-US" dirty="0" err="1" smtClean="0"/>
              <a:t>yaitu</a:t>
            </a:r>
            <a:r>
              <a:rPr lang="en-US" dirty="0" smtClean="0"/>
              <a:t>:</a:t>
            </a:r>
          </a:p>
          <a:p>
            <a:pPr marL="514350" indent="-514350">
              <a:buFont typeface="+mj-lt"/>
              <a:buAutoNum type="arabicPeriod"/>
            </a:pPr>
            <a:r>
              <a:rPr lang="en-US" dirty="0" err="1" smtClean="0"/>
              <a:t>Sumber</a:t>
            </a:r>
            <a:r>
              <a:rPr lang="en-US" dirty="0" smtClean="0"/>
              <a:t> primer/</a:t>
            </a:r>
            <a:r>
              <a:rPr lang="en-US" dirty="0" err="1" smtClean="0"/>
              <a:t>utama</a:t>
            </a:r>
            <a:r>
              <a:rPr lang="en-US" dirty="0" smtClean="0"/>
              <a:t>, </a:t>
            </a:r>
            <a:r>
              <a:rPr lang="en-US" dirty="0" err="1" smtClean="0"/>
              <a:t>yakni</a:t>
            </a:r>
            <a:r>
              <a:rPr lang="en-US" dirty="0" smtClean="0"/>
              <a:t>  </a:t>
            </a:r>
            <a:r>
              <a:rPr lang="en-US" dirty="0" err="1" smtClean="0"/>
              <a:t>meliputi</a:t>
            </a:r>
            <a:r>
              <a:rPr lang="en-US" dirty="0" smtClean="0"/>
              <a:t>:</a:t>
            </a:r>
          </a:p>
          <a:p>
            <a:pPr marL="0" indent="0">
              <a:buNone/>
            </a:pPr>
            <a:r>
              <a:rPr lang="en-US" dirty="0" smtClean="0"/>
              <a:t>      a.al-Quran (wahyu) bersumber dari Allah;</a:t>
            </a:r>
          </a:p>
          <a:p>
            <a:pPr marL="0" indent="0">
              <a:buNone/>
            </a:pPr>
            <a:r>
              <a:rPr lang="en-US" dirty="0"/>
              <a:t> </a:t>
            </a:r>
            <a:r>
              <a:rPr lang="en-US" dirty="0" smtClean="0"/>
              <a:t>     b.al-Sunnah al-Hadis yang sahih, bersumber </a:t>
            </a:r>
          </a:p>
          <a:p>
            <a:pPr marL="0" indent="0" algn="just">
              <a:buNone/>
            </a:pPr>
            <a:r>
              <a:rPr lang="en-US" dirty="0"/>
              <a:t>	</a:t>
            </a:r>
            <a:r>
              <a:rPr lang="en-US" dirty="0" smtClean="0"/>
              <a:t> </a:t>
            </a:r>
            <a:r>
              <a:rPr lang="en-US" dirty="0" err="1" smtClean="0"/>
              <a:t>dari</a:t>
            </a:r>
            <a:r>
              <a:rPr lang="en-US" dirty="0" smtClean="0"/>
              <a:t> </a:t>
            </a:r>
            <a:r>
              <a:rPr lang="en-US" dirty="0" err="1" smtClean="0"/>
              <a:t>Nabi</a:t>
            </a:r>
            <a:r>
              <a:rPr lang="en-US" dirty="0" smtClean="0"/>
              <a:t> Muhammad Saw.</a:t>
            </a:r>
          </a:p>
          <a:p>
            <a:pPr marL="514350" indent="-514350">
              <a:buAutoNum type="arabicPeriod" startAt="2"/>
            </a:pPr>
            <a:r>
              <a:rPr lang="en-US" dirty="0" err="1" smtClean="0"/>
              <a:t>Sumber</a:t>
            </a:r>
            <a:r>
              <a:rPr lang="en-US" dirty="0" smtClean="0"/>
              <a:t> </a:t>
            </a:r>
            <a:r>
              <a:rPr lang="en-US" dirty="0" err="1" smtClean="0"/>
              <a:t>Sekunder</a:t>
            </a:r>
            <a:r>
              <a:rPr lang="en-US" dirty="0" smtClean="0"/>
              <a:t>,  yang </a:t>
            </a:r>
            <a:r>
              <a:rPr lang="en-US" dirty="0" err="1" smtClean="0"/>
              <a:t>merupakan</a:t>
            </a:r>
            <a:r>
              <a:rPr lang="en-US" dirty="0" smtClean="0"/>
              <a:t> </a:t>
            </a:r>
            <a:r>
              <a:rPr lang="en-US" dirty="0" err="1" smtClean="0"/>
              <a:t>produk</a:t>
            </a:r>
            <a:r>
              <a:rPr lang="en-US" dirty="0" smtClean="0"/>
              <a:t>/</a:t>
            </a:r>
          </a:p>
          <a:p>
            <a:pPr marL="0" indent="0" algn="just">
              <a:buNone/>
            </a:pPr>
            <a:r>
              <a:rPr lang="en-US" dirty="0"/>
              <a:t> </a:t>
            </a:r>
            <a:r>
              <a:rPr lang="en-US" dirty="0" smtClean="0"/>
              <a:t>     </a:t>
            </a:r>
            <a:r>
              <a:rPr lang="en-US" dirty="0" err="1" smtClean="0"/>
              <a:t>hasil</a:t>
            </a:r>
            <a:r>
              <a:rPr lang="en-US" dirty="0" smtClean="0"/>
              <a:t> </a:t>
            </a:r>
            <a:r>
              <a:rPr lang="en-US" i="1" dirty="0" err="1" smtClean="0"/>
              <a:t>ijtihad</a:t>
            </a:r>
            <a:r>
              <a:rPr lang="en-US" dirty="0" smtClean="0"/>
              <a:t> </a:t>
            </a:r>
            <a:r>
              <a:rPr lang="en-US" dirty="0" err="1" smtClean="0"/>
              <a:t>para</a:t>
            </a:r>
            <a:r>
              <a:rPr lang="en-US" dirty="0" smtClean="0"/>
              <a:t> </a:t>
            </a:r>
            <a:r>
              <a:rPr lang="en-US" dirty="0" err="1" smtClean="0"/>
              <a:t>mujtahid</a:t>
            </a:r>
            <a:r>
              <a:rPr lang="en-US" dirty="0" smtClean="0"/>
              <a:t>/ </a:t>
            </a:r>
            <a:r>
              <a:rPr lang="en-US" dirty="0" err="1" smtClean="0"/>
              <a:t>ulama</a:t>
            </a:r>
            <a:r>
              <a:rPr lang="en-US" dirty="0" smtClean="0"/>
              <a:t> yang </a:t>
            </a:r>
          </a:p>
          <a:p>
            <a:pPr algn="just">
              <a:buNone/>
            </a:pPr>
            <a:r>
              <a:rPr lang="en-US" dirty="0" smtClean="0"/>
              <a:t>      berlangsung sepanjang masa</a:t>
            </a:r>
            <a:r>
              <a:rPr lang="en-US" dirty="0"/>
              <a:t> </a:t>
            </a:r>
            <a:r>
              <a:rPr lang="en-US" dirty="0" smtClean="0"/>
              <a:t>dengan menggunakan sejumlah perangkat , di      antara,</a:t>
            </a:r>
            <a:r>
              <a:rPr lang="en-US" i="1" dirty="0" smtClean="0"/>
              <a:t> </a:t>
            </a:r>
            <a:r>
              <a:rPr lang="en-US" i="1" dirty="0" err="1" smtClean="0"/>
              <a:t>Ijma</a:t>
            </a:r>
            <a:r>
              <a:rPr lang="en-US" i="1" dirty="0" smtClean="0"/>
              <a:t>’, </a:t>
            </a:r>
            <a:r>
              <a:rPr lang="en-US" i="1" dirty="0" err="1" smtClean="0"/>
              <a:t>Qiyas</a:t>
            </a:r>
            <a:r>
              <a:rPr lang="en-US" i="1" dirty="0" smtClean="0"/>
              <a:t>, </a:t>
            </a:r>
            <a:r>
              <a:rPr lang="en-US" i="1" dirty="0" err="1" smtClean="0"/>
              <a:t>istishlah</a:t>
            </a:r>
            <a:r>
              <a:rPr lang="en-US" i="1" dirty="0" smtClean="0"/>
              <a:t> , al-’</a:t>
            </a:r>
            <a:r>
              <a:rPr lang="en-US" i="1" dirty="0" err="1" smtClean="0"/>
              <a:t>Urf</a:t>
            </a:r>
            <a:r>
              <a:rPr lang="en-US" dirty="0" smtClean="0"/>
              <a:t> dan </a:t>
            </a:r>
            <a:r>
              <a:rPr lang="en-US" dirty="0" err="1" smtClean="0"/>
              <a:t>lainya</a:t>
            </a:r>
            <a:r>
              <a:rPr lang="en-US" dirty="0" smtClean="0"/>
              <a:t>. </a:t>
            </a:r>
            <a:r>
              <a:rPr lang="en-US" dirty="0"/>
              <a:t>	</a:t>
            </a:r>
            <a:endParaRPr lang="en-US" dirty="0" smtClean="0"/>
          </a:p>
          <a:p>
            <a:pPr marL="0" indent="0" algn="just">
              <a:buNone/>
            </a:pPr>
            <a:r>
              <a:rPr lang="en-US" dirty="0"/>
              <a:t> </a:t>
            </a:r>
            <a:r>
              <a:rPr lang="en-US" dirty="0" smtClean="0"/>
              <a:t>     </a:t>
            </a:r>
            <a:r>
              <a:rPr lang="en-US" dirty="0" err="1" smtClean="0"/>
              <a:t>Terkait</a:t>
            </a:r>
            <a:r>
              <a:rPr lang="en-US" dirty="0" smtClean="0"/>
              <a:t> </a:t>
            </a:r>
            <a:r>
              <a:rPr lang="en-US" dirty="0" err="1" smtClean="0"/>
              <a:t>dengan</a:t>
            </a:r>
            <a:r>
              <a:rPr lang="en-US" dirty="0" smtClean="0"/>
              <a:t> </a:t>
            </a:r>
            <a:r>
              <a:rPr lang="en-US" dirty="0" err="1" smtClean="0"/>
              <a:t>sumber-sumber</a:t>
            </a:r>
            <a:r>
              <a:rPr lang="en-US" dirty="0" smtClean="0"/>
              <a:t> </a:t>
            </a:r>
            <a:r>
              <a:rPr lang="en-US" dirty="0" err="1" smtClean="0"/>
              <a:t>ajaran</a:t>
            </a:r>
            <a:r>
              <a:rPr lang="en-US" dirty="0" smtClean="0"/>
              <a:t> Agama Islam </a:t>
            </a:r>
            <a:r>
              <a:rPr lang="en-US" dirty="0" err="1" smtClean="0"/>
              <a:t>ini</a:t>
            </a:r>
            <a:r>
              <a:rPr lang="en-US" dirty="0" smtClean="0"/>
              <a:t> </a:t>
            </a:r>
            <a:r>
              <a:rPr lang="en-US" dirty="0" err="1" smtClean="0"/>
              <a:t>landasan</a:t>
            </a:r>
            <a:r>
              <a:rPr lang="en-US" dirty="0" smtClean="0"/>
              <a:t> </a:t>
            </a:r>
            <a:r>
              <a:rPr lang="en-US" dirty="0" err="1" smtClean="0"/>
              <a:t>pijakannya</a:t>
            </a:r>
            <a:r>
              <a:rPr lang="en-US" dirty="0" smtClean="0"/>
              <a:t> </a:t>
            </a:r>
            <a:r>
              <a:rPr lang="en-US" dirty="0" err="1" smtClean="0"/>
              <a:t>adalah</a:t>
            </a:r>
            <a:r>
              <a:rPr lang="en-US" dirty="0" smtClean="0"/>
              <a:t> </a:t>
            </a:r>
            <a:r>
              <a:rPr lang="en-US" dirty="0" err="1" smtClean="0"/>
              <a:t>Hadis</a:t>
            </a:r>
            <a:r>
              <a:rPr lang="en-US" dirty="0" smtClean="0"/>
              <a:t> </a:t>
            </a:r>
            <a:r>
              <a:rPr lang="en-US" dirty="0" err="1" smtClean="0"/>
              <a:t>Muaz</a:t>
            </a:r>
            <a:r>
              <a:rPr lang="en-US" dirty="0" smtClean="0"/>
              <a:t> </a:t>
            </a:r>
            <a:r>
              <a:rPr lang="en-US" dirty="0" err="1" smtClean="0"/>
              <a:t>Ibnu</a:t>
            </a:r>
            <a:r>
              <a:rPr lang="en-US" dirty="0" smtClean="0"/>
              <a:t> </a:t>
            </a:r>
            <a:r>
              <a:rPr lang="en-US" dirty="0" err="1" smtClean="0"/>
              <a:t>Jabal</a:t>
            </a:r>
            <a:r>
              <a:rPr lang="en-US" dirty="0" smtClean="0"/>
              <a:t> yang </a:t>
            </a:r>
            <a:r>
              <a:rPr lang="en-US" dirty="0" err="1" smtClean="0"/>
              <a:t>memuat</a:t>
            </a:r>
            <a:r>
              <a:rPr lang="en-US" dirty="0" smtClean="0"/>
              <a:t> dialog </a:t>
            </a:r>
            <a:r>
              <a:rPr lang="en-US" dirty="0" err="1" smtClean="0"/>
              <a:t>Nabi</a:t>
            </a:r>
            <a:r>
              <a:rPr lang="en-US" dirty="0" smtClean="0"/>
              <a:t> </a:t>
            </a:r>
            <a:r>
              <a:rPr lang="en-US" dirty="0" err="1" smtClean="0"/>
              <a:t>dengan</a:t>
            </a:r>
            <a:r>
              <a:rPr lang="en-US" dirty="0" smtClean="0"/>
              <a:t> </a:t>
            </a:r>
            <a:r>
              <a:rPr lang="en-US" dirty="0" err="1" smtClean="0"/>
              <a:t>beliau</a:t>
            </a:r>
            <a:r>
              <a:rPr lang="en-US" dirty="0"/>
              <a:t> </a:t>
            </a:r>
            <a:r>
              <a:rPr lang="en-US" dirty="0" smtClean="0"/>
              <a:t>yang </a:t>
            </a:r>
            <a:r>
              <a:rPr lang="en-US" dirty="0" err="1" smtClean="0"/>
              <a:t>akan</a:t>
            </a:r>
            <a:r>
              <a:rPr lang="en-US" dirty="0" smtClean="0"/>
              <a:t> </a:t>
            </a:r>
            <a:r>
              <a:rPr lang="en-US" dirty="0" err="1" smtClean="0"/>
              <a:t>diutus</a:t>
            </a:r>
            <a:r>
              <a:rPr lang="en-US" dirty="0" smtClean="0"/>
              <a:t> </a:t>
            </a:r>
            <a:r>
              <a:rPr lang="en-US" dirty="0" err="1" smtClean="0"/>
              <a:t>ke</a:t>
            </a:r>
            <a:r>
              <a:rPr lang="en-US" dirty="0" smtClean="0"/>
              <a:t> </a:t>
            </a:r>
            <a:r>
              <a:rPr lang="en-US" dirty="0" err="1" smtClean="0"/>
              <a:t>negeri</a:t>
            </a:r>
            <a:r>
              <a:rPr lang="en-US" dirty="0" smtClean="0"/>
              <a:t> </a:t>
            </a:r>
            <a:r>
              <a:rPr lang="en-US" dirty="0" err="1" smtClean="0"/>
              <a:t>Yaman</a:t>
            </a:r>
            <a:r>
              <a:rPr lang="en-US" dirty="0" smtClean="0"/>
              <a:t> </a:t>
            </a:r>
            <a:r>
              <a:rPr lang="en-US" dirty="0" err="1" smtClean="0"/>
              <a:t>untuk</a:t>
            </a:r>
            <a:r>
              <a:rPr lang="en-US" dirty="0" smtClean="0"/>
              <a:t> </a:t>
            </a:r>
            <a:r>
              <a:rPr lang="en-US" dirty="0" err="1" smtClean="0"/>
              <a:t>mengajarkan</a:t>
            </a:r>
            <a:r>
              <a:rPr lang="en-US" dirty="0" smtClean="0"/>
              <a:t> Islam. Yang </a:t>
            </a:r>
            <a:r>
              <a:rPr lang="en-US" dirty="0" err="1" smtClean="0"/>
              <a:t>intinya</a:t>
            </a:r>
            <a:r>
              <a:rPr lang="en-US" dirty="0" smtClean="0"/>
              <a:t>, </a:t>
            </a:r>
            <a:r>
              <a:rPr lang="en-US" dirty="0" err="1" smtClean="0"/>
              <a:t>bahwa</a:t>
            </a:r>
            <a:r>
              <a:rPr lang="en-US" dirty="0" smtClean="0"/>
              <a:t> “</a:t>
            </a:r>
            <a:r>
              <a:rPr lang="en-US" dirty="0" err="1" smtClean="0"/>
              <a:t>dengan</a:t>
            </a:r>
            <a:r>
              <a:rPr lang="en-US" dirty="0" smtClean="0"/>
              <a:t> </a:t>
            </a:r>
            <a:r>
              <a:rPr lang="en-US" dirty="0" err="1" smtClean="0"/>
              <a:t>apa</a:t>
            </a:r>
            <a:r>
              <a:rPr lang="en-US" dirty="0" smtClean="0"/>
              <a:t> </a:t>
            </a:r>
            <a:r>
              <a:rPr lang="en-US" dirty="0" err="1" smtClean="0"/>
              <a:t>Muaz</a:t>
            </a:r>
            <a:r>
              <a:rPr lang="en-US" dirty="0" smtClean="0"/>
              <a:t> </a:t>
            </a:r>
            <a:r>
              <a:rPr lang="en-US" dirty="0" err="1" smtClean="0"/>
              <a:t>memutuskan</a:t>
            </a:r>
            <a:r>
              <a:rPr lang="en-US" dirty="0" smtClean="0"/>
              <a:t> </a:t>
            </a:r>
            <a:r>
              <a:rPr lang="en-US" dirty="0" err="1" smtClean="0"/>
              <a:t>persoalan</a:t>
            </a:r>
            <a:r>
              <a:rPr lang="en-US" dirty="0" smtClean="0"/>
              <a:t> agama </a:t>
            </a:r>
            <a:r>
              <a:rPr lang="en-US" dirty="0" err="1" smtClean="0"/>
              <a:t>jika</a:t>
            </a:r>
            <a:r>
              <a:rPr lang="en-US" dirty="0" smtClean="0"/>
              <a:t> </a:t>
            </a:r>
            <a:r>
              <a:rPr lang="en-US" dirty="0" err="1" smtClean="0"/>
              <a:t>ada</a:t>
            </a:r>
            <a:r>
              <a:rPr lang="en-US" dirty="0" smtClean="0"/>
              <a:t> orang yang </a:t>
            </a:r>
            <a:r>
              <a:rPr lang="en-US" dirty="0" err="1" smtClean="0"/>
              <a:t>bertanya</a:t>
            </a:r>
            <a:r>
              <a:rPr lang="en-US" dirty="0" smtClean="0"/>
              <a:t>. </a:t>
            </a:r>
            <a:r>
              <a:rPr lang="en-US" dirty="0" err="1" smtClean="0"/>
              <a:t>Muaz</a:t>
            </a:r>
            <a:r>
              <a:rPr lang="en-US" dirty="0" smtClean="0"/>
              <a:t> </a:t>
            </a:r>
            <a:r>
              <a:rPr lang="en-US" dirty="0" err="1" smtClean="0"/>
              <a:t>memutuskan</a:t>
            </a:r>
            <a:r>
              <a:rPr lang="en-US" dirty="0" smtClean="0"/>
              <a:t> </a:t>
            </a:r>
            <a:r>
              <a:rPr lang="en-US" dirty="0" err="1" smtClean="0"/>
              <a:t>dengan</a:t>
            </a:r>
            <a:r>
              <a:rPr lang="en-US" dirty="0" smtClean="0"/>
              <a:t> </a:t>
            </a:r>
            <a:r>
              <a:rPr lang="en-US" dirty="0" err="1" smtClean="0"/>
              <a:t>kitab</a:t>
            </a:r>
            <a:r>
              <a:rPr lang="en-US" dirty="0" smtClean="0"/>
              <a:t> </a:t>
            </a:r>
            <a:r>
              <a:rPr lang="en-US" dirty="0" err="1" smtClean="0"/>
              <a:t>dan</a:t>
            </a:r>
            <a:r>
              <a:rPr lang="en-US" dirty="0" smtClean="0"/>
              <a:t> </a:t>
            </a:r>
            <a:r>
              <a:rPr lang="en-US" dirty="0" err="1" smtClean="0"/>
              <a:t>sunnah</a:t>
            </a:r>
            <a:r>
              <a:rPr lang="en-US" dirty="0" smtClean="0"/>
              <a:t> </a:t>
            </a:r>
            <a:r>
              <a:rPr lang="en-US" dirty="0" err="1" smtClean="0"/>
              <a:t>dan</a:t>
            </a:r>
            <a:r>
              <a:rPr lang="en-US" dirty="0" smtClean="0"/>
              <a:t> </a:t>
            </a:r>
            <a:r>
              <a:rPr lang="en-US" dirty="0" err="1" smtClean="0"/>
              <a:t>jika</a:t>
            </a:r>
            <a:r>
              <a:rPr lang="en-US" dirty="0" smtClean="0"/>
              <a:t> </a:t>
            </a:r>
            <a:r>
              <a:rPr lang="en-US" dirty="0" err="1" smtClean="0"/>
              <a:t>tidak</a:t>
            </a:r>
            <a:r>
              <a:rPr lang="en-US" dirty="0" smtClean="0"/>
              <a:t> </a:t>
            </a:r>
            <a:r>
              <a:rPr lang="en-US" dirty="0" err="1" smtClean="0"/>
              <a:t>ditemukan</a:t>
            </a:r>
            <a:r>
              <a:rPr lang="en-US" dirty="0" smtClean="0"/>
              <a:t> </a:t>
            </a:r>
            <a:r>
              <a:rPr lang="en-US" dirty="0" err="1" smtClean="0"/>
              <a:t>dalam</a:t>
            </a:r>
            <a:r>
              <a:rPr lang="en-US" dirty="0" smtClean="0"/>
              <a:t> </a:t>
            </a:r>
            <a:r>
              <a:rPr lang="en-US" dirty="0" err="1" smtClean="0"/>
              <a:t>keduanya</a:t>
            </a:r>
            <a:r>
              <a:rPr lang="en-US" dirty="0" smtClean="0"/>
              <a:t>, </a:t>
            </a:r>
            <a:r>
              <a:rPr lang="en-US" dirty="0" err="1" smtClean="0"/>
              <a:t>maka</a:t>
            </a:r>
            <a:r>
              <a:rPr lang="en-US" dirty="0" smtClean="0"/>
              <a:t> </a:t>
            </a:r>
            <a:r>
              <a:rPr lang="en-US" dirty="0" err="1" smtClean="0"/>
              <a:t>ia</a:t>
            </a:r>
            <a:r>
              <a:rPr lang="en-US" dirty="0" smtClean="0"/>
              <a:t> </a:t>
            </a:r>
            <a:r>
              <a:rPr lang="en-US" dirty="0" err="1" smtClean="0"/>
              <a:t>akan</a:t>
            </a:r>
            <a:r>
              <a:rPr lang="en-US" dirty="0" smtClean="0"/>
              <a:t> </a:t>
            </a:r>
            <a:r>
              <a:rPr lang="en-US" dirty="0" err="1" smtClean="0"/>
              <a:t>berijtihad</a:t>
            </a:r>
            <a:r>
              <a:rPr lang="en-US" dirty="0" smtClean="0"/>
              <a:t> </a:t>
            </a:r>
            <a:r>
              <a:rPr lang="en-US" dirty="0" err="1" smtClean="0"/>
              <a:t>dengan</a:t>
            </a:r>
            <a:r>
              <a:rPr lang="en-US" dirty="0" smtClean="0"/>
              <a:t> </a:t>
            </a:r>
            <a:r>
              <a:rPr lang="en-US" dirty="0" err="1" smtClean="0"/>
              <a:t>menggunakan</a:t>
            </a:r>
            <a:r>
              <a:rPr lang="en-US" dirty="0" smtClean="0"/>
              <a:t> </a:t>
            </a:r>
            <a:r>
              <a:rPr lang="en-US" dirty="0" err="1" smtClean="0"/>
              <a:t>pemikirannya</a:t>
            </a:r>
            <a:r>
              <a:rPr lang="en-US" dirty="0" smtClean="0"/>
              <a:t>.</a:t>
            </a:r>
          </a:p>
          <a:p>
            <a:pPr marL="0" indent="0" algn="just">
              <a:buNone/>
            </a:pPr>
            <a:r>
              <a:rPr lang="en-US" dirty="0" smtClean="0"/>
              <a:t>      </a:t>
            </a:r>
            <a:r>
              <a:rPr lang="en-US" dirty="0"/>
              <a:t>	</a:t>
            </a:r>
            <a:r>
              <a:rPr lang="en-US" dirty="0" smtClean="0"/>
              <a:t>     </a:t>
            </a:r>
            <a:endParaRPr lang="en-US" dirty="0"/>
          </a:p>
        </p:txBody>
      </p:sp>
    </p:spTree>
    <p:extLst>
      <p:ext uri="{BB962C8B-B14F-4D97-AF65-F5344CB8AC3E}">
        <p14:creationId xmlns:p14="http://schemas.microsoft.com/office/powerpoint/2010/main" val="2762127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 </a:t>
            </a:r>
            <a:r>
              <a:rPr lang="en-US" dirty="0" err="1" smtClean="0"/>
              <a:t>Metodologi</a:t>
            </a:r>
            <a:r>
              <a:rPr lang="en-US" dirty="0" smtClean="0"/>
              <a:t> </a:t>
            </a:r>
            <a:r>
              <a:rPr lang="en-US" dirty="0" err="1" smtClean="0"/>
              <a:t>pemahaman</a:t>
            </a:r>
            <a:r>
              <a:rPr lang="en-US" dirty="0" smtClean="0"/>
              <a:t> Agama</a:t>
            </a: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smtClean="0"/>
              <a:t>Metodologi Pemahaman Agama dalam Muhammadiyah adalah berkaitan dengan </a:t>
            </a:r>
            <a:r>
              <a:rPr lang="en-US" i="1" dirty="0" smtClean="0"/>
              <a:t>manhaj </a:t>
            </a:r>
            <a:r>
              <a:rPr lang="en-US" dirty="0" smtClean="0"/>
              <a:t>(cara) yang digunakan dalam memahami, mengkaji, mempelajari dan meneliti berbagai persoalan agama secara keseluruhan. Muhammadiyah dalam mengkaji dan membahas </a:t>
            </a:r>
            <a:r>
              <a:rPr lang="en-US" dirty="0" err="1" smtClean="0"/>
              <a:t>persolan</a:t>
            </a:r>
            <a:r>
              <a:rPr lang="en-US" dirty="0" smtClean="0"/>
              <a:t> agama dengan menggunakan </a:t>
            </a:r>
            <a:r>
              <a:rPr lang="en-US" i="1" dirty="0" smtClean="0"/>
              <a:t>manhaj </a:t>
            </a:r>
            <a:r>
              <a:rPr lang="en-US" dirty="0" smtClean="0"/>
              <a:t>atau pendekatan/metode  yang resmi (</a:t>
            </a:r>
            <a:r>
              <a:rPr lang="en-US" i="1" dirty="0" err="1" smtClean="0"/>
              <a:t>mu’tabar</a:t>
            </a:r>
            <a:r>
              <a:rPr lang="en-US" dirty="0" smtClean="0"/>
              <a:t>) yang pada umumnya digunakan oleh para ulama terdahulu. </a:t>
            </a:r>
            <a:r>
              <a:rPr lang="en-US" dirty="0" err="1" smtClean="0"/>
              <a:t>Jika</a:t>
            </a:r>
            <a:r>
              <a:rPr lang="en-US" dirty="0" smtClean="0"/>
              <a:t> </a:t>
            </a:r>
            <a:r>
              <a:rPr lang="en-US" dirty="0" err="1" smtClean="0"/>
              <a:t>dirumuskan</a:t>
            </a:r>
            <a:r>
              <a:rPr lang="en-US" dirty="0" smtClean="0"/>
              <a:t> </a:t>
            </a:r>
            <a:r>
              <a:rPr lang="en-US" dirty="0" err="1" smtClean="0"/>
              <a:t>adalah</a:t>
            </a:r>
            <a:r>
              <a:rPr lang="en-US" dirty="0" smtClean="0"/>
              <a:t> </a:t>
            </a:r>
            <a:r>
              <a:rPr lang="en-US" dirty="0" err="1" smtClean="0"/>
              <a:t>sebagai</a:t>
            </a:r>
            <a:r>
              <a:rPr lang="en-US" dirty="0" smtClean="0"/>
              <a:t> </a:t>
            </a:r>
            <a:r>
              <a:rPr lang="en-US" dirty="0" err="1" smtClean="0"/>
              <a:t>berikut</a:t>
            </a:r>
            <a:r>
              <a:rPr lang="en-US" dirty="0" smtClean="0"/>
              <a:t>:</a:t>
            </a:r>
            <a:endParaRPr lang="en-US" i="1" dirty="0"/>
          </a:p>
        </p:txBody>
      </p:sp>
    </p:spTree>
    <p:extLst>
      <p:ext uri="{BB962C8B-B14F-4D97-AF65-F5344CB8AC3E}">
        <p14:creationId xmlns:p14="http://schemas.microsoft.com/office/powerpoint/2010/main" val="16107870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Lanjutan</a:t>
            </a:r>
            <a:r>
              <a:rPr lang="en-US" dirty="0" smtClean="0"/>
              <a:t> C 1</a:t>
            </a:r>
            <a:endParaRPr lang="en-US" dirty="0"/>
          </a:p>
        </p:txBody>
      </p:sp>
      <p:sp>
        <p:nvSpPr>
          <p:cNvPr id="3" name="Content Placeholder 2"/>
          <p:cNvSpPr>
            <a:spLocks noGrp="1"/>
          </p:cNvSpPr>
          <p:nvPr>
            <p:ph idx="1"/>
          </p:nvPr>
        </p:nvSpPr>
        <p:spPr/>
        <p:txBody>
          <a:bodyPr>
            <a:normAutofit fontScale="55000" lnSpcReduction="20000"/>
          </a:bodyPr>
          <a:lstStyle/>
          <a:p>
            <a:pPr marL="514350" indent="-514350" algn="just">
              <a:buAutoNum type="arabicPeriod"/>
            </a:pPr>
            <a:r>
              <a:rPr lang="en-US" dirty="0" err="1" smtClean="0"/>
              <a:t>Menggunakan</a:t>
            </a:r>
            <a:r>
              <a:rPr lang="en-US" dirty="0" smtClean="0"/>
              <a:t> </a:t>
            </a:r>
            <a:r>
              <a:rPr lang="en-US" i="1" dirty="0" err="1" smtClean="0"/>
              <a:t>manhaj</a:t>
            </a:r>
            <a:r>
              <a:rPr lang="en-US" i="1" dirty="0" smtClean="0"/>
              <a:t> </a:t>
            </a:r>
            <a:r>
              <a:rPr lang="en-US" i="1" dirty="0" err="1" smtClean="0"/>
              <a:t>bayani</a:t>
            </a:r>
            <a:r>
              <a:rPr lang="en-US" i="1" dirty="0" smtClean="0"/>
              <a:t>. </a:t>
            </a:r>
            <a:r>
              <a:rPr lang="en-US" i="1" dirty="0" err="1" smtClean="0"/>
              <a:t>Manhaj</a:t>
            </a:r>
            <a:r>
              <a:rPr lang="en-US" dirty="0" smtClean="0"/>
              <a:t> </a:t>
            </a:r>
            <a:r>
              <a:rPr lang="en-US" dirty="0" err="1" smtClean="0"/>
              <a:t>ini</a:t>
            </a:r>
            <a:r>
              <a:rPr lang="en-US" dirty="0" smtClean="0"/>
              <a:t> </a:t>
            </a:r>
          </a:p>
          <a:p>
            <a:pPr marL="0" indent="0" algn="just">
              <a:buNone/>
            </a:pPr>
            <a:r>
              <a:rPr lang="en-US" dirty="0" smtClean="0"/>
              <a:t>      </a:t>
            </a:r>
            <a:r>
              <a:rPr lang="en-US" dirty="0" err="1" smtClean="0"/>
              <a:t>fokus</a:t>
            </a:r>
            <a:r>
              <a:rPr lang="en-US" dirty="0" smtClean="0"/>
              <a:t> </a:t>
            </a:r>
            <a:r>
              <a:rPr lang="en-US" dirty="0" err="1" smtClean="0"/>
              <a:t>pada</a:t>
            </a:r>
            <a:r>
              <a:rPr lang="en-US" dirty="0" smtClean="0"/>
              <a:t> </a:t>
            </a:r>
            <a:r>
              <a:rPr lang="en-US" dirty="0" err="1" smtClean="0"/>
              <a:t>pembahasan</a:t>
            </a:r>
            <a:r>
              <a:rPr lang="en-US" dirty="0" smtClean="0"/>
              <a:t> </a:t>
            </a:r>
            <a:r>
              <a:rPr lang="en-US" dirty="0" err="1" smtClean="0"/>
              <a:t>kaidah</a:t>
            </a:r>
            <a:r>
              <a:rPr lang="en-US" dirty="0" smtClean="0"/>
              <a:t> </a:t>
            </a:r>
            <a:r>
              <a:rPr lang="en-US" i="1" dirty="0" err="1" smtClean="0"/>
              <a:t>lafal</a:t>
            </a:r>
            <a:r>
              <a:rPr lang="en-US" i="1" dirty="0" smtClean="0"/>
              <a:t> </a:t>
            </a:r>
            <a:r>
              <a:rPr lang="en-US" i="1" dirty="0" err="1" smtClean="0"/>
              <a:t>nash</a:t>
            </a:r>
            <a:r>
              <a:rPr lang="en-US" i="1" dirty="0" smtClean="0"/>
              <a:t>   </a:t>
            </a:r>
          </a:p>
          <a:p>
            <a:pPr marL="0" indent="0">
              <a:buNone/>
            </a:pPr>
            <a:r>
              <a:rPr lang="en-US" dirty="0"/>
              <a:t> </a:t>
            </a:r>
            <a:r>
              <a:rPr lang="en-US" dirty="0" smtClean="0"/>
              <a:t>     </a:t>
            </a:r>
            <a:r>
              <a:rPr lang="en-US" dirty="0" err="1" smtClean="0"/>
              <a:t>dengan</a:t>
            </a:r>
            <a:r>
              <a:rPr lang="en-US" dirty="0" smtClean="0"/>
              <a:t> </a:t>
            </a:r>
            <a:r>
              <a:rPr lang="en-US" dirty="0" err="1" smtClean="0"/>
              <a:t>segala</a:t>
            </a:r>
            <a:r>
              <a:rPr lang="en-US" dirty="0" smtClean="0"/>
              <a:t> </a:t>
            </a:r>
            <a:r>
              <a:rPr lang="en-US" dirty="0" err="1" smtClean="0"/>
              <a:t>macam</a:t>
            </a:r>
            <a:r>
              <a:rPr lang="en-US" dirty="0" smtClean="0"/>
              <a:t> </a:t>
            </a:r>
            <a:r>
              <a:rPr lang="en-US" dirty="0" err="1" smtClean="0"/>
              <a:t>ragam</a:t>
            </a:r>
            <a:r>
              <a:rPr lang="en-US" dirty="0" smtClean="0"/>
              <a:t> </a:t>
            </a:r>
            <a:r>
              <a:rPr lang="en-US" dirty="0" err="1" smtClean="0"/>
              <a:t>dan</a:t>
            </a:r>
            <a:r>
              <a:rPr lang="en-US" dirty="0" smtClean="0"/>
              <a:t> </a:t>
            </a:r>
            <a:r>
              <a:rPr lang="en-US" dirty="0" err="1" smtClean="0"/>
              <a:t>bentuknya</a:t>
            </a:r>
            <a:r>
              <a:rPr lang="en-US" dirty="0" smtClean="0"/>
              <a:t>. </a:t>
            </a:r>
          </a:p>
          <a:p>
            <a:pPr marL="514350" indent="-514350">
              <a:buAutoNum type="arabicPeriod" startAt="2"/>
            </a:pPr>
            <a:r>
              <a:rPr lang="en-US" dirty="0" err="1" smtClean="0"/>
              <a:t>Menggunakan</a:t>
            </a:r>
            <a:r>
              <a:rPr lang="en-US" dirty="0" smtClean="0"/>
              <a:t> </a:t>
            </a:r>
            <a:r>
              <a:rPr lang="en-US" i="1" dirty="0" err="1" smtClean="0"/>
              <a:t>Manhaj</a:t>
            </a:r>
            <a:r>
              <a:rPr lang="en-US" i="1" dirty="0" smtClean="0"/>
              <a:t> </a:t>
            </a:r>
            <a:r>
              <a:rPr lang="en-US" i="1" dirty="0" err="1" smtClean="0"/>
              <a:t>Istishlahi</a:t>
            </a:r>
            <a:r>
              <a:rPr lang="en-US" dirty="0" smtClean="0"/>
              <a:t>. </a:t>
            </a:r>
            <a:r>
              <a:rPr lang="en-US" dirty="0" err="1" smtClean="0"/>
              <a:t>Pendakatan</a:t>
            </a:r>
            <a:r>
              <a:rPr lang="en-US" dirty="0" smtClean="0"/>
              <a:t> </a:t>
            </a:r>
          </a:p>
          <a:p>
            <a:pPr marL="0" indent="0">
              <a:buNone/>
            </a:pPr>
            <a:r>
              <a:rPr lang="en-US" dirty="0" smtClean="0"/>
              <a:t>      </a:t>
            </a:r>
            <a:r>
              <a:rPr lang="en-US" dirty="0" err="1" smtClean="0"/>
              <a:t>ini</a:t>
            </a:r>
            <a:r>
              <a:rPr lang="en-US" dirty="0" smtClean="0"/>
              <a:t> </a:t>
            </a:r>
            <a:r>
              <a:rPr lang="en-US" dirty="0" err="1" smtClean="0"/>
              <a:t>menggunakan</a:t>
            </a:r>
            <a:r>
              <a:rPr lang="en-US" dirty="0" smtClean="0"/>
              <a:t> </a:t>
            </a:r>
            <a:r>
              <a:rPr lang="en-US" dirty="0" err="1" smtClean="0"/>
              <a:t>kaidah</a:t>
            </a:r>
            <a:r>
              <a:rPr lang="en-US" dirty="0" smtClean="0"/>
              <a:t> </a:t>
            </a:r>
            <a:r>
              <a:rPr lang="en-US" i="1" dirty="0" err="1" smtClean="0"/>
              <a:t>Maslahat</a:t>
            </a:r>
            <a:r>
              <a:rPr lang="en-US" dirty="0"/>
              <a:t>	</a:t>
            </a:r>
            <a:r>
              <a:rPr lang="en-US" dirty="0" smtClean="0"/>
              <a:t> </a:t>
            </a:r>
            <a:r>
              <a:rPr lang="en-US" dirty="0" err="1" smtClean="0"/>
              <a:t>dan</a:t>
            </a:r>
            <a:endParaRPr lang="en-US" dirty="0" smtClean="0"/>
          </a:p>
          <a:p>
            <a:pPr marL="0" indent="0">
              <a:buNone/>
            </a:pPr>
            <a:r>
              <a:rPr lang="en-US" dirty="0"/>
              <a:t> </a:t>
            </a:r>
            <a:r>
              <a:rPr lang="en-US" dirty="0" smtClean="0"/>
              <a:t>     </a:t>
            </a:r>
            <a:r>
              <a:rPr lang="en-US" i="1" dirty="0" err="1" smtClean="0"/>
              <a:t>mudlarat</a:t>
            </a:r>
            <a:r>
              <a:rPr lang="en-US" dirty="0" smtClean="0"/>
              <a:t>   </a:t>
            </a:r>
            <a:r>
              <a:rPr lang="en-US" dirty="0" err="1" smtClean="0"/>
              <a:t>atau</a:t>
            </a:r>
            <a:r>
              <a:rPr lang="en-US" dirty="0" smtClean="0"/>
              <a:t> </a:t>
            </a:r>
            <a:r>
              <a:rPr lang="en-US" i="1" dirty="0" err="1" smtClean="0"/>
              <a:t>manfaat</a:t>
            </a:r>
            <a:r>
              <a:rPr lang="en-US" i="1" dirty="0" smtClean="0"/>
              <a:t> </a:t>
            </a:r>
            <a:r>
              <a:rPr lang="en-US" dirty="0" err="1" smtClean="0"/>
              <a:t>dan</a:t>
            </a:r>
            <a:r>
              <a:rPr lang="en-US" dirty="0" smtClean="0"/>
              <a:t> </a:t>
            </a:r>
            <a:r>
              <a:rPr lang="en-US" i="1" dirty="0" err="1" smtClean="0"/>
              <a:t>mafsadat</a:t>
            </a:r>
            <a:r>
              <a:rPr lang="en-US" dirty="0" smtClean="0"/>
              <a:t>.  </a:t>
            </a:r>
            <a:endParaRPr lang="en-US" dirty="0"/>
          </a:p>
          <a:p>
            <a:pPr marL="0" indent="0">
              <a:buNone/>
            </a:pPr>
            <a:r>
              <a:rPr lang="en-US" dirty="0" smtClean="0"/>
              <a:t>      </a:t>
            </a:r>
            <a:r>
              <a:rPr lang="en-US" dirty="0" err="1" smtClean="0"/>
              <a:t>Manhaj</a:t>
            </a:r>
            <a:r>
              <a:rPr lang="en-US" dirty="0" smtClean="0"/>
              <a:t> </a:t>
            </a:r>
            <a:r>
              <a:rPr lang="en-US" dirty="0" err="1" smtClean="0"/>
              <a:t>ini</a:t>
            </a:r>
            <a:r>
              <a:rPr lang="en-US" dirty="0" smtClean="0"/>
              <a:t> </a:t>
            </a:r>
            <a:r>
              <a:rPr lang="en-US" dirty="0" err="1" smtClean="0"/>
              <a:t>fokusnya</a:t>
            </a:r>
            <a:r>
              <a:rPr lang="en-US" dirty="0" smtClean="0"/>
              <a:t> </a:t>
            </a:r>
            <a:r>
              <a:rPr lang="en-US" dirty="0" err="1" smtClean="0"/>
              <a:t>mampu</a:t>
            </a:r>
            <a:r>
              <a:rPr lang="en-US" dirty="0" smtClean="0"/>
              <a:t> </a:t>
            </a:r>
            <a:r>
              <a:rPr lang="en-US" dirty="0" err="1" smtClean="0"/>
              <a:t>menampung</a:t>
            </a:r>
            <a:r>
              <a:rPr lang="en-US" dirty="0" smtClean="0"/>
              <a:t> </a:t>
            </a:r>
          </a:p>
          <a:p>
            <a:pPr marL="0" indent="0">
              <a:buNone/>
            </a:pPr>
            <a:r>
              <a:rPr lang="en-US" dirty="0"/>
              <a:t> </a:t>
            </a:r>
            <a:r>
              <a:rPr lang="en-US" dirty="0" smtClean="0"/>
              <a:t>     </a:t>
            </a:r>
            <a:r>
              <a:rPr lang="en-US" dirty="0" err="1" smtClean="0"/>
              <a:t>erbagai</a:t>
            </a:r>
            <a:r>
              <a:rPr lang="en-US" dirty="0" smtClean="0"/>
              <a:t> </a:t>
            </a:r>
            <a:r>
              <a:rPr lang="en-US" dirty="0" err="1" smtClean="0"/>
              <a:t>persoalan</a:t>
            </a:r>
            <a:r>
              <a:rPr lang="en-US" dirty="0" smtClean="0"/>
              <a:t> </a:t>
            </a:r>
            <a:r>
              <a:rPr lang="en-US" dirty="0" err="1" smtClean="0"/>
              <a:t>yangtidak</a:t>
            </a:r>
            <a:r>
              <a:rPr lang="en-US" dirty="0" smtClean="0"/>
              <a:t> </a:t>
            </a:r>
            <a:r>
              <a:rPr lang="en-US" dirty="0" err="1" smtClean="0"/>
              <a:t>disebutkan</a:t>
            </a:r>
            <a:r>
              <a:rPr lang="en-US" dirty="0" smtClean="0"/>
              <a:t> </a:t>
            </a:r>
            <a:r>
              <a:rPr lang="en-US" dirty="0" err="1" smtClean="0"/>
              <a:t>oleh</a:t>
            </a:r>
            <a:endParaRPr lang="en-US" dirty="0"/>
          </a:p>
          <a:p>
            <a:pPr marL="0" indent="0" algn="just">
              <a:buNone/>
            </a:pPr>
            <a:r>
              <a:rPr lang="en-US" dirty="0" smtClean="0"/>
              <a:t>       </a:t>
            </a:r>
            <a:r>
              <a:rPr lang="en-US" dirty="0" err="1" smtClean="0"/>
              <a:t>nash</a:t>
            </a:r>
            <a:r>
              <a:rPr lang="en-US" dirty="0" smtClean="0"/>
              <a:t> yang </a:t>
            </a:r>
            <a:r>
              <a:rPr lang="en-US" dirty="0" err="1" smtClean="0"/>
              <a:t>terjadi</a:t>
            </a:r>
            <a:r>
              <a:rPr lang="en-US" dirty="0" smtClean="0"/>
              <a:t> </a:t>
            </a:r>
            <a:r>
              <a:rPr lang="en-US" dirty="0" err="1" smtClean="0"/>
              <a:t>sepanjang</a:t>
            </a:r>
            <a:r>
              <a:rPr lang="en-US" dirty="0" smtClean="0"/>
              <a:t> </a:t>
            </a:r>
            <a:r>
              <a:rPr lang="en-US" dirty="0" err="1" smtClean="0"/>
              <a:t>masa</a:t>
            </a:r>
            <a:r>
              <a:rPr lang="en-US" dirty="0" smtClean="0"/>
              <a:t>.</a:t>
            </a:r>
          </a:p>
          <a:p>
            <a:pPr marL="514350" indent="-514350" algn="just">
              <a:buAutoNum type="arabicPeriod" startAt="3"/>
            </a:pPr>
            <a:r>
              <a:rPr lang="en-US" dirty="0" smtClean="0"/>
              <a:t>Menggunakan </a:t>
            </a:r>
            <a:r>
              <a:rPr lang="en-US" i="1" dirty="0" smtClean="0"/>
              <a:t>Manhaj </a:t>
            </a:r>
            <a:r>
              <a:rPr lang="en-US" i="1" dirty="0" err="1" smtClean="0"/>
              <a:t>Qiyaqsi</a:t>
            </a:r>
            <a:r>
              <a:rPr lang="en-US" i="1" dirty="0" smtClean="0"/>
              <a:t> </a:t>
            </a:r>
            <a:r>
              <a:rPr lang="en-US" i="1" dirty="0" err="1" smtClean="0"/>
              <a:t>danTa’lili</a:t>
            </a:r>
            <a:r>
              <a:rPr lang="en-US" i="1" dirty="0" smtClean="0"/>
              <a:t>. </a:t>
            </a:r>
            <a:r>
              <a:rPr lang="en-US" dirty="0" err="1" smtClean="0"/>
              <a:t>Manhaj</a:t>
            </a:r>
            <a:r>
              <a:rPr lang="en-US" dirty="0" smtClean="0"/>
              <a:t> </a:t>
            </a:r>
            <a:r>
              <a:rPr lang="en-US" dirty="0" err="1" smtClean="0"/>
              <a:t>ini</a:t>
            </a:r>
            <a:r>
              <a:rPr lang="en-US" dirty="0" smtClean="0"/>
              <a:t> </a:t>
            </a:r>
            <a:r>
              <a:rPr lang="en-US" dirty="0" err="1" smtClean="0"/>
              <a:t>fokus</a:t>
            </a:r>
            <a:r>
              <a:rPr lang="en-US" dirty="0" smtClean="0"/>
              <a:t> </a:t>
            </a:r>
            <a:r>
              <a:rPr lang="en-US" dirty="0" err="1" smtClean="0"/>
              <a:t>pada</a:t>
            </a:r>
            <a:r>
              <a:rPr lang="en-US" dirty="0" smtClean="0"/>
              <a:t> </a:t>
            </a:r>
            <a:r>
              <a:rPr lang="en-US" dirty="0" err="1" smtClean="0"/>
              <a:t>pengkajian</a:t>
            </a:r>
            <a:endParaRPr lang="en-US" dirty="0" smtClean="0"/>
          </a:p>
          <a:p>
            <a:pPr marL="0" indent="0" algn="just">
              <a:buNone/>
            </a:pPr>
            <a:r>
              <a:rPr lang="en-US" i="1" dirty="0" smtClean="0"/>
              <a:t>       ‘</a:t>
            </a:r>
            <a:r>
              <a:rPr lang="en-US" i="1" dirty="0" err="1" smtClean="0"/>
              <a:t>illat</a:t>
            </a:r>
            <a:r>
              <a:rPr lang="en-US" i="1" dirty="0" smtClean="0"/>
              <a:t> </a:t>
            </a:r>
            <a:r>
              <a:rPr lang="en-US" dirty="0" err="1" smtClean="0"/>
              <a:t>hukum</a:t>
            </a:r>
            <a:r>
              <a:rPr lang="en-US" dirty="0" smtClean="0"/>
              <a:t> (</a:t>
            </a:r>
            <a:r>
              <a:rPr lang="en-US" i="1" dirty="0" err="1" smtClean="0"/>
              <a:t>Ta’lil</a:t>
            </a:r>
            <a:r>
              <a:rPr lang="en-US" i="1" dirty="0" smtClean="0"/>
              <a:t> al-</a:t>
            </a:r>
            <a:r>
              <a:rPr lang="en-US" i="1" dirty="0" err="1" smtClean="0"/>
              <a:t>ahkam</a:t>
            </a:r>
            <a:r>
              <a:rPr lang="en-US" dirty="0" smtClean="0"/>
              <a:t>), </a:t>
            </a:r>
            <a:r>
              <a:rPr lang="en-US" dirty="0" err="1" smtClean="0"/>
              <a:t>bahwa</a:t>
            </a:r>
            <a:r>
              <a:rPr lang="en-US" dirty="0" smtClean="0"/>
              <a:t> </a:t>
            </a:r>
            <a:r>
              <a:rPr lang="en-US" dirty="0" err="1" smtClean="0"/>
              <a:t>jika</a:t>
            </a:r>
            <a:r>
              <a:rPr lang="en-US" dirty="0" smtClean="0"/>
              <a:t> </a:t>
            </a:r>
            <a:r>
              <a:rPr lang="en-US" dirty="0" err="1" smtClean="0"/>
              <a:t>akan</a:t>
            </a:r>
            <a:r>
              <a:rPr lang="en-US" dirty="0" smtClean="0"/>
              <a:t> </a:t>
            </a:r>
            <a:r>
              <a:rPr lang="en-US" dirty="0" err="1" smtClean="0"/>
              <a:t>menetapkan</a:t>
            </a:r>
            <a:r>
              <a:rPr lang="en-US" dirty="0" smtClean="0"/>
              <a:t> </a:t>
            </a:r>
            <a:r>
              <a:rPr lang="en-US" dirty="0" err="1" smtClean="0"/>
              <a:t>hukum</a:t>
            </a:r>
            <a:r>
              <a:rPr lang="en-US" dirty="0" smtClean="0"/>
              <a:t> </a:t>
            </a:r>
            <a:r>
              <a:rPr lang="en-US" dirty="0" err="1" smtClean="0"/>
              <a:t>cari</a:t>
            </a:r>
            <a:endParaRPr lang="en-US" dirty="0" smtClean="0"/>
          </a:p>
          <a:p>
            <a:pPr marL="0" indent="0" algn="just">
              <a:buNone/>
            </a:pPr>
            <a:r>
              <a:rPr lang="en-US" dirty="0" smtClean="0"/>
              <a:t>       </a:t>
            </a:r>
            <a:r>
              <a:rPr lang="en-US" dirty="0" err="1" smtClean="0"/>
              <a:t>Dulu</a:t>
            </a:r>
            <a:r>
              <a:rPr lang="en-US" dirty="0" smtClean="0"/>
              <a:t> </a:t>
            </a:r>
            <a:r>
              <a:rPr lang="en-US" dirty="0" err="1" smtClean="0"/>
              <a:t>apa</a:t>
            </a:r>
            <a:r>
              <a:rPr lang="en-US" dirty="0" smtClean="0"/>
              <a:t> </a:t>
            </a:r>
            <a:r>
              <a:rPr lang="en-US" i="1" dirty="0" smtClean="0"/>
              <a:t>‘</a:t>
            </a:r>
            <a:r>
              <a:rPr lang="en-US" i="1" dirty="0" err="1" smtClean="0"/>
              <a:t>illat</a:t>
            </a:r>
            <a:r>
              <a:rPr lang="en-US" i="1" dirty="0" smtClean="0"/>
              <a:t>/</a:t>
            </a:r>
            <a:r>
              <a:rPr lang="en-US" i="1" dirty="0" err="1" smtClean="0"/>
              <a:t>sebab</a:t>
            </a:r>
            <a:r>
              <a:rPr lang="en-US" i="1" dirty="0" smtClean="0"/>
              <a:t> </a:t>
            </a:r>
            <a:r>
              <a:rPr lang="en-US" dirty="0" smtClean="0"/>
              <a:t>yang </a:t>
            </a:r>
            <a:r>
              <a:rPr lang="en-US" dirty="0" err="1" smtClean="0"/>
              <a:t>mendorong</a:t>
            </a:r>
            <a:r>
              <a:rPr lang="en-US" dirty="0" smtClean="0"/>
              <a:t> </a:t>
            </a:r>
            <a:r>
              <a:rPr lang="en-US" dirty="0" err="1" smtClean="0"/>
              <a:t>ditetapkannya</a:t>
            </a:r>
            <a:r>
              <a:rPr lang="en-US" dirty="0" smtClean="0"/>
              <a:t> </a:t>
            </a:r>
            <a:r>
              <a:rPr lang="en-US" dirty="0" err="1" smtClean="0"/>
              <a:t>hukum</a:t>
            </a:r>
            <a:r>
              <a:rPr lang="en-US" dirty="0" smtClean="0"/>
              <a:t>. </a:t>
            </a:r>
          </a:p>
          <a:p>
            <a:pPr marL="0" indent="0">
              <a:buNone/>
            </a:pPr>
            <a:r>
              <a:rPr lang="en-US" dirty="0" smtClean="0"/>
              <a:t>4.   </a:t>
            </a:r>
            <a:r>
              <a:rPr lang="en-US" dirty="0" err="1" smtClean="0"/>
              <a:t>Menggunakan</a:t>
            </a:r>
            <a:r>
              <a:rPr lang="en-US" dirty="0" smtClean="0"/>
              <a:t> </a:t>
            </a:r>
            <a:r>
              <a:rPr lang="en-US" dirty="0" err="1" smtClean="0"/>
              <a:t>Manhaj</a:t>
            </a:r>
            <a:r>
              <a:rPr lang="en-US" dirty="0" smtClean="0"/>
              <a:t> </a:t>
            </a:r>
            <a:r>
              <a:rPr lang="en-US" i="1" dirty="0" smtClean="0"/>
              <a:t>‘</a:t>
            </a:r>
            <a:r>
              <a:rPr lang="en-US" i="1" dirty="0" err="1" smtClean="0"/>
              <a:t>Irfani</a:t>
            </a:r>
            <a:r>
              <a:rPr lang="en-US" dirty="0" smtClean="0"/>
              <a:t> . </a:t>
            </a:r>
            <a:r>
              <a:rPr lang="en-US" dirty="0" err="1" smtClean="0"/>
              <a:t>Manhaj</a:t>
            </a:r>
            <a:r>
              <a:rPr lang="en-US" dirty="0" smtClean="0"/>
              <a:t> </a:t>
            </a:r>
            <a:r>
              <a:rPr lang="en-US" dirty="0" err="1" smtClean="0"/>
              <a:t>ini</a:t>
            </a:r>
            <a:r>
              <a:rPr lang="en-US" dirty="0" smtClean="0"/>
              <a:t> </a:t>
            </a:r>
            <a:r>
              <a:rPr lang="en-US" dirty="0" err="1" smtClean="0"/>
              <a:t>lebih</a:t>
            </a:r>
            <a:r>
              <a:rPr lang="en-US" dirty="0" smtClean="0"/>
              <a:t> </a:t>
            </a:r>
            <a:r>
              <a:rPr lang="en-US" dirty="0" err="1" smtClean="0"/>
              <a:t>fokus</a:t>
            </a:r>
            <a:endParaRPr lang="en-US" dirty="0" smtClean="0"/>
          </a:p>
          <a:p>
            <a:pPr marL="0" indent="0">
              <a:buNone/>
            </a:pPr>
            <a:r>
              <a:rPr lang="en-US" dirty="0" smtClean="0"/>
              <a:t>       pad </a:t>
            </a:r>
            <a:r>
              <a:rPr lang="en-US" dirty="0" err="1" smtClean="0"/>
              <a:t>bidang</a:t>
            </a:r>
            <a:r>
              <a:rPr lang="en-US" dirty="0" smtClean="0"/>
              <a:t> </a:t>
            </a:r>
            <a:r>
              <a:rPr lang="en-US" dirty="0" err="1" smtClean="0"/>
              <a:t>pemikiran</a:t>
            </a:r>
            <a:r>
              <a:rPr lang="en-US" dirty="0" smtClean="0"/>
              <a:t> </a:t>
            </a:r>
            <a:r>
              <a:rPr lang="en-US" dirty="0" err="1" smtClean="0"/>
              <a:t>filsafat</a:t>
            </a:r>
            <a:r>
              <a:rPr lang="en-US" dirty="0" smtClean="0"/>
              <a:t> </a:t>
            </a:r>
            <a:r>
              <a:rPr lang="en-US" dirty="0" err="1" smtClean="0"/>
              <a:t>baik</a:t>
            </a:r>
            <a:r>
              <a:rPr lang="en-US" dirty="0" smtClean="0"/>
              <a:t> </a:t>
            </a:r>
            <a:r>
              <a:rPr lang="en-US" dirty="0" err="1" smtClean="0"/>
              <a:t>kalam</a:t>
            </a:r>
            <a:r>
              <a:rPr lang="en-US" dirty="0" smtClean="0"/>
              <a:t> </a:t>
            </a:r>
            <a:r>
              <a:rPr lang="en-US" dirty="0" err="1" smtClean="0"/>
              <a:t>maupun</a:t>
            </a:r>
            <a:r>
              <a:rPr lang="en-US" dirty="0" smtClean="0"/>
              <a:t> </a:t>
            </a:r>
            <a:r>
              <a:rPr lang="en-US" dirty="0" err="1" smtClean="0"/>
              <a:t>tasauf</a:t>
            </a:r>
            <a:r>
              <a:rPr lang="en-US" dirty="0" smtClean="0"/>
              <a:t>.         	</a:t>
            </a:r>
            <a:r>
              <a:rPr lang="en-US" dirty="0"/>
              <a:t>	</a:t>
            </a:r>
            <a:r>
              <a:rPr lang="en-US" dirty="0" smtClean="0"/>
              <a:t>    </a:t>
            </a:r>
            <a:endParaRPr lang="en-US" dirty="0"/>
          </a:p>
        </p:txBody>
      </p:sp>
    </p:spTree>
    <p:extLst>
      <p:ext uri="{BB962C8B-B14F-4D97-AF65-F5344CB8AC3E}">
        <p14:creationId xmlns:p14="http://schemas.microsoft.com/office/powerpoint/2010/main" val="41742647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D. </a:t>
            </a:r>
            <a:r>
              <a:rPr lang="en-US" dirty="0" err="1" smtClean="0"/>
              <a:t>Aktualisasi</a:t>
            </a:r>
            <a:r>
              <a:rPr lang="en-US" dirty="0" smtClean="0"/>
              <a:t> Islam </a:t>
            </a:r>
            <a:r>
              <a:rPr lang="en-US" dirty="0" err="1" smtClean="0"/>
              <a:t>berkemajuan</a:t>
            </a:r>
            <a:endParaRPr lang="en-US" dirty="0"/>
          </a:p>
        </p:txBody>
      </p:sp>
      <p:sp>
        <p:nvSpPr>
          <p:cNvPr id="3" name="Content Placeholder 2"/>
          <p:cNvSpPr>
            <a:spLocks noGrp="1"/>
          </p:cNvSpPr>
          <p:nvPr>
            <p:ph idx="1"/>
          </p:nvPr>
        </p:nvSpPr>
        <p:spPr/>
        <p:txBody>
          <a:bodyPr>
            <a:normAutofit fontScale="55000" lnSpcReduction="20000"/>
          </a:bodyPr>
          <a:lstStyle/>
          <a:p>
            <a:pPr marL="0" indent="0" algn="just">
              <a:buNone/>
            </a:pPr>
            <a:r>
              <a:rPr lang="en-US" dirty="0" err="1" smtClean="0"/>
              <a:t>Apa</a:t>
            </a:r>
            <a:r>
              <a:rPr lang="en-US" dirty="0" smtClean="0"/>
              <a:t> yang </a:t>
            </a:r>
            <a:r>
              <a:rPr lang="en-US" dirty="0" err="1" smtClean="0"/>
              <a:t>disebut</a:t>
            </a:r>
            <a:r>
              <a:rPr lang="en-US" dirty="0" smtClean="0"/>
              <a:t> </a:t>
            </a:r>
            <a:r>
              <a:rPr lang="en-US" dirty="0" err="1" smtClean="0"/>
              <a:t>dengan</a:t>
            </a:r>
            <a:r>
              <a:rPr lang="en-US" dirty="0" smtClean="0"/>
              <a:t> </a:t>
            </a:r>
            <a:r>
              <a:rPr lang="en-US" dirty="0" err="1" smtClean="0"/>
              <a:t>paham</a:t>
            </a:r>
            <a:r>
              <a:rPr lang="en-US" dirty="0" smtClean="0"/>
              <a:t> Islam </a:t>
            </a:r>
            <a:r>
              <a:rPr lang="en-US" dirty="0" err="1" smtClean="0"/>
              <a:t>berkemajuan</a:t>
            </a:r>
            <a:r>
              <a:rPr lang="en-US" dirty="0" smtClean="0"/>
              <a:t>, </a:t>
            </a:r>
            <a:r>
              <a:rPr lang="en-US" dirty="0" err="1" smtClean="0"/>
              <a:t>sesungguhnya</a:t>
            </a:r>
            <a:r>
              <a:rPr lang="en-US" dirty="0" smtClean="0"/>
              <a:t>  </a:t>
            </a:r>
            <a:r>
              <a:rPr lang="en-US" dirty="0" err="1" smtClean="0"/>
              <a:t>adalah</a:t>
            </a:r>
            <a:r>
              <a:rPr lang="en-US" dirty="0" smtClean="0"/>
              <a:t> </a:t>
            </a:r>
            <a:r>
              <a:rPr lang="en-US" dirty="0" err="1" smtClean="0"/>
              <a:t>merupakan</a:t>
            </a:r>
            <a:r>
              <a:rPr lang="en-US" dirty="0" smtClean="0"/>
              <a:t> </a:t>
            </a:r>
            <a:r>
              <a:rPr lang="en-US" dirty="0" err="1" smtClean="0"/>
              <a:t>produk</a:t>
            </a:r>
            <a:r>
              <a:rPr lang="en-US" dirty="0" smtClean="0"/>
              <a:t>/</a:t>
            </a:r>
            <a:r>
              <a:rPr lang="en-US" dirty="0" err="1" smtClean="0"/>
              <a:t>hasil</a:t>
            </a:r>
            <a:r>
              <a:rPr lang="en-US" dirty="0" smtClean="0"/>
              <a:t> </a:t>
            </a:r>
            <a:r>
              <a:rPr lang="en-US" dirty="0" err="1" smtClean="0"/>
              <a:t>pemikiran</a:t>
            </a:r>
            <a:r>
              <a:rPr lang="en-US" dirty="0" smtClean="0"/>
              <a:t> </a:t>
            </a:r>
            <a:r>
              <a:rPr lang="en-US" dirty="0" err="1" smtClean="0"/>
              <a:t>dengan</a:t>
            </a:r>
            <a:r>
              <a:rPr lang="en-US" dirty="0" smtClean="0"/>
              <a:t> </a:t>
            </a:r>
            <a:r>
              <a:rPr lang="en-US" dirty="0" err="1" smtClean="0"/>
              <a:t>menggunakan</a:t>
            </a:r>
            <a:r>
              <a:rPr lang="en-US" dirty="0" smtClean="0"/>
              <a:t> </a:t>
            </a:r>
            <a:r>
              <a:rPr lang="en-US" dirty="0" err="1" smtClean="0"/>
              <a:t>sejumlah</a:t>
            </a:r>
            <a:r>
              <a:rPr lang="en-US" dirty="0" smtClean="0"/>
              <a:t> </a:t>
            </a:r>
            <a:r>
              <a:rPr lang="en-US" i="1" dirty="0" err="1" smtClean="0"/>
              <a:t>Manhaj</a:t>
            </a:r>
            <a:r>
              <a:rPr lang="en-US" dirty="0" smtClean="0"/>
              <a:t> yang </a:t>
            </a:r>
            <a:r>
              <a:rPr lang="en-US" dirty="0" err="1" smtClean="0"/>
              <a:t>telah</a:t>
            </a:r>
            <a:r>
              <a:rPr lang="en-US" dirty="0" smtClean="0"/>
              <a:t> </a:t>
            </a:r>
            <a:r>
              <a:rPr lang="en-US" dirty="0" err="1" smtClean="0"/>
              <a:t>disebutkan</a:t>
            </a:r>
            <a:r>
              <a:rPr lang="en-US" dirty="0" smtClean="0"/>
              <a:t> di </a:t>
            </a:r>
            <a:r>
              <a:rPr lang="en-US" dirty="0" err="1" smtClean="0"/>
              <a:t>atas</a:t>
            </a:r>
            <a:r>
              <a:rPr lang="en-US" dirty="0" smtClean="0"/>
              <a:t>. Islam </a:t>
            </a:r>
            <a:r>
              <a:rPr lang="en-US" dirty="0" err="1" smtClean="0"/>
              <a:t>berkemajuan</a:t>
            </a:r>
            <a:r>
              <a:rPr lang="en-US" dirty="0" smtClean="0"/>
              <a:t> </a:t>
            </a:r>
            <a:r>
              <a:rPr lang="en-US" dirty="0" err="1" smtClean="0"/>
              <a:t>iti</a:t>
            </a:r>
            <a:r>
              <a:rPr lang="en-US" dirty="0" smtClean="0"/>
              <a:t> </a:t>
            </a:r>
            <a:r>
              <a:rPr lang="en-US" dirty="0" err="1" smtClean="0"/>
              <a:t>adalah</a:t>
            </a:r>
            <a:r>
              <a:rPr lang="en-US" dirty="0" smtClean="0"/>
              <a:t> </a:t>
            </a:r>
            <a:r>
              <a:rPr lang="en-US" dirty="0" err="1" smtClean="0"/>
              <a:t>pemahaman</a:t>
            </a:r>
            <a:r>
              <a:rPr lang="en-US" dirty="0" smtClean="0"/>
              <a:t> </a:t>
            </a:r>
            <a:r>
              <a:rPr lang="en-US" dirty="0" err="1" smtClean="0"/>
              <a:t>dengan</a:t>
            </a:r>
            <a:r>
              <a:rPr lang="en-US" dirty="0" smtClean="0"/>
              <a:t> </a:t>
            </a:r>
            <a:r>
              <a:rPr lang="en-US" dirty="0" err="1" smtClean="0"/>
              <a:t>nilai</a:t>
            </a:r>
            <a:r>
              <a:rPr lang="en-US" dirty="0" smtClean="0"/>
              <a:t> </a:t>
            </a:r>
            <a:r>
              <a:rPr lang="en-US" dirty="0" err="1" smtClean="0"/>
              <a:t>dan</a:t>
            </a:r>
            <a:r>
              <a:rPr lang="en-US" dirty="0" smtClean="0"/>
              <a:t> </a:t>
            </a:r>
            <a:r>
              <a:rPr lang="en-US" dirty="0" err="1" smtClean="0"/>
              <a:t>karakteristik</a:t>
            </a:r>
            <a:r>
              <a:rPr lang="en-US" dirty="0"/>
              <a:t> </a:t>
            </a:r>
            <a:r>
              <a:rPr lang="en-US" dirty="0" err="1" smtClean="0"/>
              <a:t>sbb</a:t>
            </a:r>
            <a:r>
              <a:rPr lang="en-US" dirty="0" smtClean="0"/>
              <a:t>;</a:t>
            </a:r>
          </a:p>
          <a:p>
            <a:pPr marL="514350" indent="-514350" algn="just">
              <a:buFont typeface="+mj-lt"/>
              <a:buAutoNum type="arabicPeriod"/>
            </a:pPr>
            <a:r>
              <a:rPr lang="en-US" dirty="0" smtClean="0"/>
              <a:t>Islam </a:t>
            </a:r>
            <a:r>
              <a:rPr lang="en-US" dirty="0" err="1" smtClean="0"/>
              <a:t>ajaran</a:t>
            </a:r>
            <a:r>
              <a:rPr lang="en-US" dirty="0" smtClean="0"/>
              <a:t> yang </a:t>
            </a:r>
            <a:r>
              <a:rPr lang="en-US" dirty="0" err="1" smtClean="0"/>
              <a:t>ramah</a:t>
            </a:r>
            <a:r>
              <a:rPr lang="en-US" dirty="0" smtClean="0"/>
              <a:t>, </a:t>
            </a:r>
            <a:r>
              <a:rPr lang="en-US" dirty="0" err="1" smtClean="0"/>
              <a:t>nayaman</a:t>
            </a:r>
            <a:r>
              <a:rPr lang="en-US" dirty="0" smtClean="0"/>
              <a:t>, </a:t>
            </a:r>
            <a:r>
              <a:rPr lang="en-US" dirty="0" err="1" smtClean="0"/>
              <a:t>damai</a:t>
            </a:r>
            <a:r>
              <a:rPr lang="en-US" dirty="0" smtClean="0"/>
              <a:t> </a:t>
            </a:r>
            <a:r>
              <a:rPr lang="en-US" dirty="0" err="1" smtClean="0"/>
              <a:t>dan</a:t>
            </a:r>
            <a:r>
              <a:rPr lang="en-US" dirty="0" smtClean="0"/>
              <a:t> </a:t>
            </a:r>
            <a:r>
              <a:rPr lang="en-US" dirty="0" err="1" smtClean="0"/>
              <a:t>menyejukan</a:t>
            </a:r>
            <a:r>
              <a:rPr lang="en-US" dirty="0" smtClean="0"/>
              <a:t>.</a:t>
            </a:r>
          </a:p>
          <a:p>
            <a:pPr marL="514350" indent="-514350" algn="just">
              <a:buFont typeface="+mj-lt"/>
              <a:buAutoNum type="arabicPeriod"/>
            </a:pPr>
            <a:r>
              <a:rPr lang="en-US" dirty="0" smtClean="0"/>
              <a:t>Islam yang dinamis—yang mampu menyerap dan menampung persoalan keumatan sepanjang </a:t>
            </a:r>
            <a:r>
              <a:rPr lang="en-US" dirty="0" smtClean="0"/>
              <a:t>masa</a:t>
            </a:r>
            <a:r>
              <a:rPr lang="en-US" dirty="0"/>
              <a:t>;</a:t>
            </a:r>
            <a:endParaRPr lang="en-US" dirty="0" smtClean="0"/>
          </a:p>
          <a:p>
            <a:pPr marL="514350" indent="-514350" algn="just">
              <a:buFont typeface="+mj-lt"/>
              <a:buAutoNum type="arabicPeriod"/>
            </a:pPr>
            <a:r>
              <a:rPr lang="en-US" dirty="0" smtClean="0"/>
              <a:t>Islam yang </a:t>
            </a:r>
            <a:r>
              <a:rPr lang="en-US" i="1" dirty="0" err="1" smtClean="0"/>
              <a:t>motivati</a:t>
            </a:r>
            <a:r>
              <a:rPr lang="en-US" dirty="0" err="1" smtClean="0"/>
              <a:t>f</a:t>
            </a:r>
            <a:r>
              <a:rPr lang="en-US" dirty="0" smtClean="0"/>
              <a:t>;</a:t>
            </a:r>
          </a:p>
          <a:p>
            <a:pPr marL="514350" indent="-514350" algn="just">
              <a:buFont typeface="+mj-lt"/>
              <a:buAutoNum type="arabicPeriod"/>
            </a:pPr>
            <a:r>
              <a:rPr lang="en-US" dirty="0" smtClean="0"/>
              <a:t>Islam yang </a:t>
            </a:r>
            <a:r>
              <a:rPr lang="en-US" i="1" dirty="0" err="1" smtClean="0"/>
              <a:t>solutif</a:t>
            </a:r>
            <a:r>
              <a:rPr lang="en-US" i="1" dirty="0" smtClean="0"/>
              <a:t>;</a:t>
            </a:r>
            <a:endParaRPr lang="en-US" i="1" dirty="0" smtClean="0"/>
          </a:p>
          <a:p>
            <a:pPr marL="514350" indent="-514350" algn="just">
              <a:buFont typeface="+mj-lt"/>
              <a:buAutoNum type="arabicPeriod"/>
            </a:pPr>
            <a:r>
              <a:rPr lang="en-US" dirty="0" smtClean="0"/>
              <a:t>Islam yang mendorong umat menjadi k</a:t>
            </a:r>
            <a:r>
              <a:rPr lang="en-US" i="1" dirty="0" smtClean="0"/>
              <a:t>reatif</a:t>
            </a:r>
            <a:r>
              <a:rPr lang="en-US" dirty="0" smtClean="0"/>
              <a:t>;</a:t>
            </a:r>
          </a:p>
          <a:p>
            <a:pPr marL="514350" indent="-514350" algn="just">
              <a:buFont typeface="+mj-lt"/>
              <a:buAutoNum type="arabicPeriod"/>
            </a:pPr>
            <a:r>
              <a:rPr lang="en-US" dirty="0" smtClean="0"/>
              <a:t>Islam yang </a:t>
            </a:r>
            <a:r>
              <a:rPr lang="en-US" dirty="0" err="1" smtClean="0"/>
              <a:t>yang</a:t>
            </a:r>
            <a:r>
              <a:rPr lang="en-US" dirty="0" smtClean="0"/>
              <a:t> </a:t>
            </a:r>
            <a:r>
              <a:rPr lang="en-US" dirty="0" err="1" smtClean="0"/>
              <a:t>berorientas</a:t>
            </a:r>
            <a:r>
              <a:rPr lang="en-US" dirty="0" smtClean="0"/>
              <a:t> </a:t>
            </a:r>
            <a:r>
              <a:rPr lang="en-US" dirty="0" err="1" smtClean="0"/>
              <a:t>ke</a:t>
            </a:r>
            <a:r>
              <a:rPr lang="en-US" dirty="0" smtClean="0"/>
              <a:t> </a:t>
            </a:r>
            <a:r>
              <a:rPr lang="en-US" dirty="0" err="1" smtClean="0"/>
              <a:t>masa</a:t>
            </a:r>
            <a:r>
              <a:rPr lang="en-US" dirty="0" smtClean="0"/>
              <a:t> </a:t>
            </a:r>
            <a:r>
              <a:rPr lang="en-US" dirty="0" err="1" smtClean="0"/>
              <a:t>depan</a:t>
            </a:r>
            <a:r>
              <a:rPr lang="en-US" dirty="0" smtClean="0"/>
              <a:t>.</a:t>
            </a:r>
          </a:p>
          <a:p>
            <a:pPr marL="514350" indent="-514350" algn="just">
              <a:buFont typeface="+mj-lt"/>
              <a:buAutoNum type="arabicPeriod"/>
            </a:pPr>
            <a:r>
              <a:rPr lang="en-US" dirty="0" smtClean="0"/>
              <a:t>Islam yang i</a:t>
            </a:r>
            <a:r>
              <a:rPr lang="en-US" i="1" dirty="0" smtClean="0"/>
              <a:t>novatif</a:t>
            </a:r>
            <a:r>
              <a:rPr lang="en-US" dirty="0" smtClean="0"/>
              <a:t> dengan melahirkan hal-hal baru </a:t>
            </a:r>
            <a:r>
              <a:rPr lang="en-US" dirty="0" smtClean="0"/>
              <a:t>yang </a:t>
            </a:r>
            <a:r>
              <a:rPr lang="en-US" dirty="0" err="1" smtClean="0"/>
              <a:t>dibuthkan</a:t>
            </a:r>
            <a:r>
              <a:rPr lang="en-US" dirty="0" smtClean="0"/>
              <a:t> </a:t>
            </a:r>
            <a:r>
              <a:rPr lang="en-US" dirty="0" smtClean="0"/>
              <a:t>umat pada </a:t>
            </a:r>
            <a:r>
              <a:rPr lang="en-US" dirty="0" err="1" smtClean="0"/>
              <a:t>zamannya</a:t>
            </a:r>
            <a:r>
              <a:rPr lang="en-US" dirty="0" smtClean="0"/>
              <a:t>.</a:t>
            </a:r>
          </a:p>
          <a:p>
            <a:pPr marL="514350" indent="-514350" algn="just">
              <a:buFont typeface="+mj-lt"/>
              <a:buAutoNum type="arabicPeriod"/>
            </a:pPr>
            <a:r>
              <a:rPr lang="en-US" i="1" dirty="0" smtClean="0"/>
              <a:t>Konstruktif</a:t>
            </a:r>
            <a:r>
              <a:rPr lang="en-US" dirty="0" smtClean="0"/>
              <a:t> dan moderat (</a:t>
            </a:r>
            <a:r>
              <a:rPr lang="en-US" i="1" dirty="0" err="1" smtClean="0"/>
              <a:t>wasathiyah</a:t>
            </a:r>
            <a:r>
              <a:rPr lang="en-US" smtClean="0"/>
              <a:t>).</a:t>
            </a:r>
            <a:endParaRPr lang="en-US" dirty="0" smtClean="0"/>
          </a:p>
          <a:p>
            <a:pPr marL="0" indent="0" algn="just">
              <a:buNone/>
            </a:pPr>
            <a:r>
              <a:rPr lang="en-US" dirty="0" smtClean="0"/>
              <a:t>     </a:t>
            </a:r>
            <a:r>
              <a:rPr lang="en-US" dirty="0" smtClean="0"/>
              <a:t>Nilai-nilai pemahaman agama seperti inilah yang disebut dengan </a:t>
            </a:r>
            <a:r>
              <a:rPr lang="en-US" b="1" i="1" dirty="0" smtClean="0"/>
              <a:t>Islam </a:t>
            </a:r>
            <a:r>
              <a:rPr lang="en-US" b="1" i="1" dirty="0" err="1" smtClean="0"/>
              <a:t>berkemajuan</a:t>
            </a:r>
            <a:r>
              <a:rPr lang="en-US" dirty="0" smtClean="0"/>
              <a:t> yang harus diaktualisasikan dalam  menata dan menjalani kehidupan  baik  organisasi  maupun masyarakat secara luas.</a:t>
            </a:r>
          </a:p>
          <a:p>
            <a:pPr marL="0" indent="0" algn="just">
              <a:buNone/>
            </a:pPr>
            <a:endParaRPr lang="en-US" dirty="0" smtClean="0"/>
          </a:p>
          <a:p>
            <a:pPr marL="0" indent="0" algn="just">
              <a:buNone/>
            </a:pPr>
            <a:endParaRPr lang="en-US" dirty="0"/>
          </a:p>
        </p:txBody>
      </p:sp>
    </p:spTree>
    <p:extLst>
      <p:ext uri="{BB962C8B-B14F-4D97-AF65-F5344CB8AC3E}">
        <p14:creationId xmlns:p14="http://schemas.microsoft.com/office/powerpoint/2010/main" val="16720638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gn="just"/>
            <a:r>
              <a:rPr lang="en-US" dirty="0" smtClean="0"/>
              <a:t>E. Fungsi Dan peran Agama bagi </a:t>
            </a:r>
            <a:r>
              <a:rPr lang="en-US" smtClean="0"/>
              <a:t>kehidupan manusia</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AutoNum type="arabicPeriod"/>
            </a:pPr>
            <a:r>
              <a:rPr lang="en-US" dirty="0" smtClean="0"/>
              <a:t>Agama berfungsi edukasi bagi manusia</a:t>
            </a:r>
          </a:p>
          <a:p>
            <a:pPr marL="514350" indent="-514350">
              <a:buAutoNum type="arabicPeriod"/>
            </a:pPr>
            <a:r>
              <a:rPr lang="en-US" dirty="0" smtClean="0"/>
              <a:t>Sebagai penyejuk jiwa dan menggembirakan;</a:t>
            </a:r>
          </a:p>
          <a:p>
            <a:pPr marL="514350" indent="-514350">
              <a:buAutoNum type="arabicPeriod"/>
            </a:pPr>
            <a:r>
              <a:rPr lang="en-US" dirty="0" smtClean="0"/>
              <a:t>Sebagai petunjuk  bagi manusia;</a:t>
            </a:r>
          </a:p>
          <a:p>
            <a:pPr marL="514350" indent="-514350">
              <a:buAutoNum type="arabicPeriod"/>
            </a:pPr>
            <a:r>
              <a:rPr lang="en-US" dirty="0" smtClean="0"/>
              <a:t>Sebagai penyelamat;</a:t>
            </a:r>
          </a:p>
          <a:p>
            <a:pPr marL="514350" indent="-514350">
              <a:buAutoNum type="arabicPeriod"/>
            </a:pPr>
            <a:r>
              <a:rPr lang="en-US" dirty="0" smtClean="0"/>
              <a:t>Sebagai sosial kontrol;</a:t>
            </a:r>
          </a:p>
          <a:p>
            <a:pPr marL="514350" indent="-514350">
              <a:buAutoNum type="arabicPeriod"/>
            </a:pPr>
            <a:r>
              <a:rPr lang="en-US" dirty="0" smtClean="0"/>
              <a:t>Sebagai alat/media pemberi peringatan.</a:t>
            </a:r>
          </a:p>
          <a:p>
            <a:pPr marL="514350" indent="-514350">
              <a:buAutoNum type="arabicPeriod"/>
            </a:pPr>
            <a:endParaRPr lang="en-US" dirty="0" smtClean="0"/>
          </a:p>
          <a:p>
            <a:pPr marL="514350" indent="-514350">
              <a:buAutoNum type="arabicPeriod"/>
            </a:pPr>
            <a:endParaRPr lang="en-US" dirty="0" smtClean="0"/>
          </a:p>
          <a:p>
            <a:pPr marL="0" indent="0">
              <a:buNone/>
            </a:pPr>
            <a:r>
              <a:rPr lang="en-US" dirty="0"/>
              <a:t>	</a:t>
            </a:r>
            <a:r>
              <a:rPr lang="en-US" dirty="0" smtClean="0"/>
              <a:t>		</a:t>
            </a:r>
          </a:p>
          <a:p>
            <a:pPr marL="0" indent="0">
              <a:buNone/>
            </a:pPr>
            <a:r>
              <a:rPr lang="en-US" dirty="0" smtClean="0"/>
              <a:t>				</a:t>
            </a:r>
          </a:p>
          <a:p>
            <a:pPr marL="0" indent="0">
              <a:buNone/>
            </a:pPr>
            <a:r>
              <a:rPr lang="en-US" dirty="0"/>
              <a:t>	</a:t>
            </a:r>
            <a:r>
              <a:rPr lang="en-US" dirty="0" smtClean="0"/>
              <a:t>			</a:t>
            </a:r>
            <a:endParaRPr lang="en-US" dirty="0"/>
          </a:p>
          <a:p>
            <a:pPr marL="0" indent="0">
              <a:buNone/>
            </a:pPr>
            <a:endParaRPr lang="en-US" dirty="0"/>
          </a:p>
        </p:txBody>
      </p:sp>
    </p:spTree>
    <p:extLst>
      <p:ext uri="{BB962C8B-B14F-4D97-AF65-F5344CB8AC3E}">
        <p14:creationId xmlns:p14="http://schemas.microsoft.com/office/powerpoint/2010/main" val="19348077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TotalTime>
  <Words>741</Words>
  <Application>Microsoft Office PowerPoint</Application>
  <PresentationFormat>On-screen Show (4:3)</PresentationFormat>
  <Paragraphs>79</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PAHAM AGAMA DAN AKTUALISASI ISLAM BERKEMAJUAN  </vt:lpstr>
      <vt:lpstr>A. Pengertian Agama</vt:lpstr>
      <vt:lpstr>Lanjutan A 1</vt:lpstr>
      <vt:lpstr>Lanjutan A 2</vt:lpstr>
      <vt:lpstr>B. Sumber Ajaran Agama Islam</vt:lpstr>
      <vt:lpstr>C. Metodologi pemahaman Agama</vt:lpstr>
      <vt:lpstr>Lanjutan C 1</vt:lpstr>
      <vt:lpstr>D. Aktualisasi Islam berkemajuan</vt:lpstr>
      <vt:lpstr>E. Fungsi Dan peran Agama bagi kehidupan manusia</vt:lpstr>
      <vt:lpstr>F. Penutup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PAHAM AGAMA DAN AKTUALISASI ISLAM BERKEMAJUAN</dc:title>
  <dc:creator>PWM01</dc:creator>
  <cp:lastModifiedBy>Romli SA</cp:lastModifiedBy>
  <cp:revision>52</cp:revision>
  <dcterms:created xsi:type="dcterms:W3CDTF">2017-06-16T20:18:51Z</dcterms:created>
  <dcterms:modified xsi:type="dcterms:W3CDTF">2022-09-07T01:24:03Z</dcterms:modified>
</cp:coreProperties>
</file>